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8" r:id="rId8"/>
    <p:sldId id="270" r:id="rId9"/>
    <p:sldId id="263" r:id="rId10"/>
    <p:sldId id="265" r:id="rId11"/>
    <p:sldId id="266" r:id="rId12"/>
    <p:sldId id="267" r:id="rId13"/>
    <p:sldId id="271" r:id="rId14"/>
    <p:sldId id="279" r:id="rId15"/>
    <p:sldId id="280" r:id="rId16"/>
    <p:sldId id="281" r:id="rId17"/>
    <p:sldId id="282" r:id="rId18"/>
    <p:sldId id="283" r:id="rId19"/>
    <p:sldId id="284" r:id="rId20"/>
    <p:sldId id="269" r:id="rId21"/>
    <p:sldId id="276" r:id="rId22"/>
    <p:sldId id="273" r:id="rId23"/>
    <p:sldId id="274" r:id="rId24"/>
    <p:sldId id="277" r:id="rId25"/>
    <p:sldId id="26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000" autoAdjust="0"/>
    <p:restoredTop sz="94660"/>
  </p:normalViewPr>
  <p:slideViewPr>
    <p:cSldViewPr snapToGrid="0">
      <p:cViewPr>
        <p:scale>
          <a:sx n="57" d="100"/>
          <a:sy n="57" d="100"/>
        </p:scale>
        <p:origin x="64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D903-B5A8-469E-A719-BD99CEA5BE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6922DD6A-3C50-4886-9284-5074584BF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1FFD68D0-1CA1-4D8A-BFCA-FB92771DEF5A}"/>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5" name="Footer Placeholder 4">
            <a:extLst>
              <a:ext uri="{FF2B5EF4-FFF2-40B4-BE49-F238E27FC236}">
                <a16:creationId xmlns:a16="http://schemas.microsoft.com/office/drawing/2014/main" id="{FD9D07A7-953E-4057-BE0C-3A26165E4BC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48344BEE-782D-4754-A9E2-8F02BEE71159}"/>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290902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4BD45-0329-4834-9688-5DBCCA8C5FEA}"/>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BF758828-4BB2-46CD-A324-D71518202F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57DA7752-6368-4DAC-B1DA-7C3287D73DB7}"/>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5" name="Footer Placeholder 4">
            <a:extLst>
              <a:ext uri="{FF2B5EF4-FFF2-40B4-BE49-F238E27FC236}">
                <a16:creationId xmlns:a16="http://schemas.microsoft.com/office/drawing/2014/main" id="{86A4217D-1622-4D21-8DF0-31A1499D54C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ABD7243-3698-4170-9E68-880619EDA968}"/>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368192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86D483-C470-42D9-9F3C-E9CC12BEE5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C2CB2CB5-051A-4CCE-8FFD-DFCC9E387F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D27D78F0-71B0-44D2-95DA-6FA1684ED83A}"/>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5" name="Footer Placeholder 4">
            <a:extLst>
              <a:ext uri="{FF2B5EF4-FFF2-40B4-BE49-F238E27FC236}">
                <a16:creationId xmlns:a16="http://schemas.microsoft.com/office/drawing/2014/main" id="{822FF4AA-7EA8-4D41-A024-A7469E94B11F}"/>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77DF82E-9F78-4996-B53B-A9C2D865ACA4}"/>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1831265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E947-9287-49B1-86EC-751157B41322}"/>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47AEF4A6-F09C-49C4-8A8A-BCBDE93058C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1E3A53EE-94BA-4994-AB11-F38B483F6194}"/>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5" name="Footer Placeholder 4">
            <a:extLst>
              <a:ext uri="{FF2B5EF4-FFF2-40B4-BE49-F238E27FC236}">
                <a16:creationId xmlns:a16="http://schemas.microsoft.com/office/drawing/2014/main" id="{836E133F-DD4C-4848-BE77-B0625DD2AB3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C010E99-115F-47A8-81AA-B29A7E3EBAAD}"/>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309521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EEFED-370D-4232-BB94-B9CDEAB428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0462E726-A69E-4360-97C5-7CB037B73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3BD1DA-118D-468E-A78A-30EE792CCCED}"/>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5" name="Footer Placeholder 4">
            <a:extLst>
              <a:ext uri="{FF2B5EF4-FFF2-40B4-BE49-F238E27FC236}">
                <a16:creationId xmlns:a16="http://schemas.microsoft.com/office/drawing/2014/main" id="{FC2CE66F-ACF1-45FE-8E10-E76871901A85}"/>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582906BF-B55F-4B99-A487-3DE479C289EC}"/>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361381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52924-8C96-4451-9A3A-FBE67E2067B8}"/>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2B6B45B8-3B81-43B3-AACB-4F8FF3F14D6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073C43CF-9269-4273-8659-E2B5383D174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7D999054-9B58-426C-8D36-5F2291EBB3F9}"/>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6" name="Footer Placeholder 5">
            <a:extLst>
              <a:ext uri="{FF2B5EF4-FFF2-40B4-BE49-F238E27FC236}">
                <a16:creationId xmlns:a16="http://schemas.microsoft.com/office/drawing/2014/main" id="{E10EC86C-6C43-4C49-88C3-27DFAB39A88E}"/>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1ED18C43-2927-4D03-8C4E-5F3419B5297F}"/>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204564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FF50B-E4A8-42BD-B408-A262CF7551F6}"/>
              </a:ext>
            </a:extLst>
          </p:cNvPr>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DA10E24F-A706-43A6-B386-AE38B0CC3A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AB90C0-A5C6-4FF8-938B-9D47638BF9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C160E413-118D-488F-ABE7-66197BA0B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195E5D-9427-4B17-AFED-C49078140B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10FB537B-0C6C-4393-8FD8-930CA25BEC61}"/>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8" name="Footer Placeholder 7">
            <a:extLst>
              <a:ext uri="{FF2B5EF4-FFF2-40B4-BE49-F238E27FC236}">
                <a16:creationId xmlns:a16="http://schemas.microsoft.com/office/drawing/2014/main" id="{E4899609-8FE6-4D16-9E96-F43A23960147}"/>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01B50E47-0EC0-49F9-9DF3-1E9A57AD8A6D}"/>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17294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646A-7E59-4B46-BA44-2E24795A90A8}"/>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4E2449DC-A873-42AD-AAD4-6FDBC0EA3CB4}"/>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4" name="Footer Placeholder 3">
            <a:extLst>
              <a:ext uri="{FF2B5EF4-FFF2-40B4-BE49-F238E27FC236}">
                <a16:creationId xmlns:a16="http://schemas.microsoft.com/office/drawing/2014/main" id="{26C86B6D-F6E1-42BC-9AD2-23CD8FCA9A80}"/>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31297A0A-BB15-470E-8223-8A40538FD8C0}"/>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344791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F54165-729F-4EA6-983D-F4730FB7D67C}"/>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3" name="Footer Placeholder 2">
            <a:extLst>
              <a:ext uri="{FF2B5EF4-FFF2-40B4-BE49-F238E27FC236}">
                <a16:creationId xmlns:a16="http://schemas.microsoft.com/office/drawing/2014/main" id="{4075E0E0-6627-43AF-B3D1-5713C22F643A}"/>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7758EC70-94B2-4545-8DE7-FA891CB5EDF3}"/>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26682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FBD85-CC2E-40BA-A249-44B61CC711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27BD2812-1219-4B9E-9710-6F3656ED0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F20111B5-783C-43B1-BA0C-8C80EBEDF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9557A4-51BF-425C-80C4-2A013E31EFC7}"/>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6" name="Footer Placeholder 5">
            <a:extLst>
              <a:ext uri="{FF2B5EF4-FFF2-40B4-BE49-F238E27FC236}">
                <a16:creationId xmlns:a16="http://schemas.microsoft.com/office/drawing/2014/main" id="{43BE7707-B992-4CEE-AED9-2514016B887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B49E4A07-BA89-4385-90E5-CA9D2C5FFF45}"/>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18402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D92E6-B992-45E0-BA4C-B8B83BCEDD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E0F12B29-B1FF-4B82-9940-0C5C569E5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778B0870-6553-453E-86B6-BC2D219DD6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BBE1FF-6251-48DC-90A3-93CF4D219FA3}"/>
              </a:ext>
            </a:extLst>
          </p:cNvPr>
          <p:cNvSpPr>
            <a:spLocks noGrp="1"/>
          </p:cNvSpPr>
          <p:nvPr>
            <p:ph type="dt" sz="half" idx="10"/>
          </p:nvPr>
        </p:nvSpPr>
        <p:spPr/>
        <p:txBody>
          <a:bodyPr/>
          <a:lstStyle/>
          <a:p>
            <a:fld id="{CB21C86C-A399-417D-93BF-893CC1F643DF}" type="datetimeFigureOut">
              <a:rPr lang="en-PH" smtClean="0"/>
              <a:t>25/09/2025</a:t>
            </a:fld>
            <a:endParaRPr lang="en-PH"/>
          </a:p>
        </p:txBody>
      </p:sp>
      <p:sp>
        <p:nvSpPr>
          <p:cNvPr id="6" name="Footer Placeholder 5">
            <a:extLst>
              <a:ext uri="{FF2B5EF4-FFF2-40B4-BE49-F238E27FC236}">
                <a16:creationId xmlns:a16="http://schemas.microsoft.com/office/drawing/2014/main" id="{10BF191B-4C98-439A-B55A-F8AEF1C14153}"/>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8C9813EB-C6D7-48B8-891C-8719B8D30BC4}"/>
              </a:ext>
            </a:extLst>
          </p:cNvPr>
          <p:cNvSpPr>
            <a:spLocks noGrp="1"/>
          </p:cNvSpPr>
          <p:nvPr>
            <p:ph type="sldNum" sz="quarter" idx="12"/>
          </p:nvPr>
        </p:nvSpPr>
        <p:spPr/>
        <p:txBody>
          <a:bodyPr/>
          <a:lstStyle/>
          <a:p>
            <a:fld id="{1DBE4B12-47AC-4CF8-8643-EAA2BF2A5EF9}" type="slidenum">
              <a:rPr lang="en-PH" smtClean="0"/>
              <a:t>‹#›</a:t>
            </a:fld>
            <a:endParaRPr lang="en-PH"/>
          </a:p>
        </p:txBody>
      </p:sp>
    </p:spTree>
    <p:extLst>
      <p:ext uri="{BB962C8B-B14F-4D97-AF65-F5344CB8AC3E}">
        <p14:creationId xmlns:p14="http://schemas.microsoft.com/office/powerpoint/2010/main" val="22211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DF32EA-7155-4C58-AB60-D14F865A5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DD332581-AE23-4882-AD67-B81C85803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7FED285-B439-4DBE-9600-3E3CFF146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1C86C-A399-417D-93BF-893CC1F643DF}" type="datetimeFigureOut">
              <a:rPr lang="en-PH" smtClean="0"/>
              <a:t>25/09/2025</a:t>
            </a:fld>
            <a:endParaRPr lang="en-PH"/>
          </a:p>
        </p:txBody>
      </p:sp>
      <p:sp>
        <p:nvSpPr>
          <p:cNvPr id="5" name="Footer Placeholder 4">
            <a:extLst>
              <a:ext uri="{FF2B5EF4-FFF2-40B4-BE49-F238E27FC236}">
                <a16:creationId xmlns:a16="http://schemas.microsoft.com/office/drawing/2014/main" id="{1A25F158-F13E-4FD7-A2F3-8AC078FF0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a:extLst>
              <a:ext uri="{FF2B5EF4-FFF2-40B4-BE49-F238E27FC236}">
                <a16:creationId xmlns:a16="http://schemas.microsoft.com/office/drawing/2014/main" id="{E338D5B4-AA81-4AE6-8E96-2371838A78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E4B12-47AC-4CF8-8643-EAA2BF2A5EF9}" type="slidenum">
              <a:rPr lang="en-PH" smtClean="0"/>
              <a:t>‹#›</a:t>
            </a:fld>
            <a:endParaRPr lang="en-PH"/>
          </a:p>
        </p:txBody>
      </p:sp>
    </p:spTree>
    <p:extLst>
      <p:ext uri="{BB962C8B-B14F-4D97-AF65-F5344CB8AC3E}">
        <p14:creationId xmlns:p14="http://schemas.microsoft.com/office/powerpoint/2010/main" val="2673992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3.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A387-50EE-4C29-A9B3-C20F7C3C4921}"/>
              </a:ext>
            </a:extLst>
          </p:cNvPr>
          <p:cNvSpPr>
            <a:spLocks noGrp="1"/>
          </p:cNvSpPr>
          <p:nvPr>
            <p:ph type="ctrTitle"/>
          </p:nvPr>
        </p:nvSpPr>
        <p:spPr/>
        <p:txBody>
          <a:bodyPr/>
          <a:lstStyle/>
          <a:p>
            <a:endParaRPr lang="en-PH"/>
          </a:p>
        </p:txBody>
      </p:sp>
      <p:sp>
        <p:nvSpPr>
          <p:cNvPr id="3" name="Subtitle 2">
            <a:extLst>
              <a:ext uri="{FF2B5EF4-FFF2-40B4-BE49-F238E27FC236}">
                <a16:creationId xmlns:a16="http://schemas.microsoft.com/office/drawing/2014/main" id="{C0E6E6F1-A8FF-4438-AC55-91BB9703ABFD}"/>
              </a:ext>
            </a:extLst>
          </p:cNvPr>
          <p:cNvSpPr>
            <a:spLocks noGrp="1"/>
          </p:cNvSpPr>
          <p:nvPr>
            <p:ph type="subTitle" idx="1"/>
          </p:nvPr>
        </p:nvSpPr>
        <p:spPr/>
        <p:txBody>
          <a:bodyPr/>
          <a:lstStyle/>
          <a:p>
            <a:endParaRPr lang="en-PH" dirty="0"/>
          </a:p>
        </p:txBody>
      </p:sp>
      <p:pic>
        <p:nvPicPr>
          <p:cNvPr id="13" name="Picture 12">
            <a:extLst>
              <a:ext uri="{FF2B5EF4-FFF2-40B4-BE49-F238E27FC236}">
                <a16:creationId xmlns:a16="http://schemas.microsoft.com/office/drawing/2014/main" id="{E587CD3B-5DAC-4AFE-85C1-B9A3191BB0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9466"/>
            <a:ext cx="12172950" cy="6858000"/>
          </a:xfrm>
          <a:prstGeom prst="rect">
            <a:avLst/>
          </a:prstGeom>
        </p:spPr>
      </p:pic>
    </p:spTree>
    <p:extLst>
      <p:ext uri="{BB962C8B-B14F-4D97-AF65-F5344CB8AC3E}">
        <p14:creationId xmlns:p14="http://schemas.microsoft.com/office/powerpoint/2010/main" val="250813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435430" y="980184"/>
            <a:ext cx="11509828" cy="6063198"/>
          </a:xfrm>
          <a:prstGeom prst="rect">
            <a:avLst/>
          </a:prstGeom>
          <a:noFill/>
        </p:spPr>
        <p:txBody>
          <a:bodyPr wrap="square" rtlCol="0">
            <a:spAutoFit/>
          </a:bodyPr>
          <a:lstStyle/>
          <a:p>
            <a:r>
              <a:rPr lang="en-US" sz="2800" b="1" dirty="0">
                <a:solidFill>
                  <a:srgbClr val="C00000"/>
                </a:solidFill>
              </a:rPr>
              <a:t>	      </a:t>
            </a:r>
            <a:r>
              <a:rPr lang="en-US" sz="3200" b="1" dirty="0">
                <a:solidFill>
                  <a:srgbClr val="C00000"/>
                </a:solidFill>
              </a:rPr>
              <a:t>I.  Seek first to understand…. </a:t>
            </a:r>
            <a:r>
              <a:rPr lang="en-US" sz="2800" b="1" dirty="0"/>
              <a:t>(through EMPHATIC LISTENING)</a:t>
            </a:r>
            <a:endParaRPr lang="en-PH" sz="2800" dirty="0"/>
          </a:p>
          <a:p>
            <a:r>
              <a:rPr lang="en-PH" sz="1200" dirty="0"/>
              <a:t> </a:t>
            </a:r>
          </a:p>
          <a:p>
            <a:r>
              <a:rPr lang="en-PH" sz="2800" dirty="0"/>
              <a:t> “Seek first to understand” involves a very deep shift in paradigm because                        </a:t>
            </a:r>
            <a:r>
              <a:rPr lang="en-PH" sz="2800" b="1" dirty="0"/>
              <a:t>we normally seek first to be understood.</a:t>
            </a:r>
            <a:r>
              <a:rPr lang="en-PH" sz="2800" dirty="0"/>
              <a:t> </a:t>
            </a:r>
          </a:p>
          <a:p>
            <a:endParaRPr lang="en-PH" sz="1200" b="1" dirty="0"/>
          </a:p>
          <a:p>
            <a:r>
              <a:rPr lang="en-PH" sz="2800" b="1" dirty="0"/>
              <a:t>Most people do not listen with the intent to understand; they listen                     WITH THE INTENT TO REPLY. </a:t>
            </a:r>
            <a:r>
              <a:rPr lang="en-PH" sz="2800" dirty="0"/>
              <a:t> </a:t>
            </a:r>
            <a:r>
              <a:rPr lang="en-PH" sz="2800" b="1" dirty="0"/>
              <a:t>They’re either speaking or preparing to speak.</a:t>
            </a:r>
            <a:r>
              <a:rPr lang="en-PH" sz="2800" dirty="0"/>
              <a:t> </a:t>
            </a:r>
          </a:p>
          <a:p>
            <a:endParaRPr lang="en-PH" sz="1200" dirty="0"/>
          </a:p>
          <a:p>
            <a:r>
              <a:rPr lang="en-PH" sz="2800" dirty="0"/>
              <a:t>They’re filtering everything through their own paradigms, reading their autobiography into other people’s lives.</a:t>
            </a:r>
          </a:p>
          <a:p>
            <a:r>
              <a:rPr lang="en-PH" sz="2800" dirty="0"/>
              <a:t> </a:t>
            </a:r>
            <a:r>
              <a:rPr lang="en-PH" sz="2800" i="1" dirty="0"/>
              <a:t>“Oh, I know exactly how you feel!”</a:t>
            </a:r>
          </a:p>
          <a:p>
            <a:r>
              <a:rPr lang="en-PH" sz="2800" i="1" dirty="0"/>
              <a:t>“I went through the very same thing. Let me tell you about my experience.”</a:t>
            </a:r>
          </a:p>
          <a:p>
            <a:r>
              <a:rPr lang="en-PH" sz="1200" dirty="0"/>
              <a:t> </a:t>
            </a:r>
          </a:p>
          <a:p>
            <a:r>
              <a:rPr lang="en-PH" sz="2800" dirty="0"/>
              <a:t>If they have a problem with someone, their attitude is,                                                 </a:t>
            </a:r>
            <a:r>
              <a:rPr lang="en-PH" sz="2800" b="1" dirty="0"/>
              <a:t>“That person just doesn’t understand.”</a:t>
            </a:r>
            <a:endParaRPr lang="en-PH" sz="2800" dirty="0"/>
          </a:p>
          <a:p>
            <a:endParaRPr lang="en-PH" sz="2800" dirty="0"/>
          </a:p>
        </p:txBody>
      </p:sp>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Tree>
    <p:extLst>
      <p:ext uri="{BB962C8B-B14F-4D97-AF65-F5344CB8AC3E}">
        <p14:creationId xmlns:p14="http://schemas.microsoft.com/office/powerpoint/2010/main" val="238127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865415" y="747239"/>
            <a:ext cx="11326585" cy="6586418"/>
          </a:xfrm>
          <a:prstGeom prst="rect">
            <a:avLst/>
          </a:prstGeom>
          <a:noFill/>
        </p:spPr>
        <p:txBody>
          <a:bodyPr wrap="square" rtlCol="0">
            <a:spAutoFit/>
          </a:bodyPr>
          <a:lstStyle/>
          <a:p>
            <a:r>
              <a:rPr lang="en-US" sz="2800" dirty="0"/>
              <a:t>                      As told by Stephen Covey:</a:t>
            </a:r>
            <a:endParaRPr lang="en-PH" sz="2800" dirty="0"/>
          </a:p>
          <a:p>
            <a:r>
              <a:rPr lang="en-US" sz="1200" dirty="0"/>
              <a:t> </a:t>
            </a:r>
            <a:endParaRPr lang="en-PH" sz="1200" dirty="0"/>
          </a:p>
          <a:p>
            <a:r>
              <a:rPr lang="en-PH" sz="2900" dirty="0"/>
              <a:t>A father once told me, “I can’t understand my kid. He just won’t listen to me at all.”</a:t>
            </a:r>
          </a:p>
          <a:p>
            <a:r>
              <a:rPr lang="en-PH" sz="2900" dirty="0"/>
              <a:t>“Let me restate what you just said,” I replied. “You don’t understand your son because he won’t listen to you?”</a:t>
            </a:r>
          </a:p>
          <a:p>
            <a:r>
              <a:rPr lang="en-PH" sz="2900" dirty="0"/>
              <a:t>“That’s right,” he replied.</a:t>
            </a:r>
          </a:p>
          <a:p>
            <a:r>
              <a:rPr lang="en-PH" sz="2900" dirty="0"/>
              <a:t>“Let me try again,” I said. “You don’t understand your son because he won’t listen to you?”</a:t>
            </a:r>
          </a:p>
          <a:p>
            <a:r>
              <a:rPr lang="en-PH" sz="2900" dirty="0"/>
              <a:t>“That’s what I said,” he impatiently replied.</a:t>
            </a:r>
            <a:endParaRPr lang="en-PH" sz="3000" dirty="0"/>
          </a:p>
          <a:p>
            <a:r>
              <a:rPr lang="en-PH" sz="3200" dirty="0"/>
              <a:t> </a:t>
            </a:r>
            <a:r>
              <a:rPr lang="en-PH" sz="3200" b="1" dirty="0"/>
              <a:t>“I thought that to understand another person, you needed to listen to him,”</a:t>
            </a:r>
            <a:r>
              <a:rPr lang="en-PH" sz="3200" dirty="0"/>
              <a:t> </a:t>
            </a:r>
            <a:r>
              <a:rPr lang="en-PH" sz="2900" dirty="0"/>
              <a:t>I suggested.</a:t>
            </a:r>
          </a:p>
          <a:p>
            <a:r>
              <a:rPr lang="en-PH" sz="2900" dirty="0"/>
              <a:t>“Oh!” he said. There was a long pause. “Oh!” he said again, as the light began to dawn. </a:t>
            </a:r>
          </a:p>
          <a:p>
            <a:endParaRPr lang="en-PH" sz="2800" dirty="0"/>
          </a:p>
        </p:txBody>
      </p:sp>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Tree>
    <p:extLst>
      <p:ext uri="{BB962C8B-B14F-4D97-AF65-F5344CB8AC3E}">
        <p14:creationId xmlns:p14="http://schemas.microsoft.com/office/powerpoint/2010/main" val="159073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280307" y="1672625"/>
            <a:ext cx="11326585" cy="5355312"/>
          </a:xfrm>
          <a:prstGeom prst="rect">
            <a:avLst/>
          </a:prstGeom>
          <a:noFill/>
        </p:spPr>
        <p:txBody>
          <a:bodyPr wrap="square" rtlCol="0">
            <a:spAutoFit/>
          </a:bodyPr>
          <a:lstStyle/>
          <a:p>
            <a:r>
              <a:rPr lang="en-PH" sz="2900" dirty="0"/>
              <a:t>      “Oh, yeah! But I do understand him. I know what he’s going through.                         I went through the same thing myself. I guess what I don’t understand is why he won’t listen to me.”</a:t>
            </a:r>
          </a:p>
          <a:p>
            <a:r>
              <a:rPr lang="en-PH" sz="1200" dirty="0"/>
              <a:t> </a:t>
            </a:r>
          </a:p>
          <a:p>
            <a:r>
              <a:rPr lang="en-PH" sz="2900" dirty="0"/>
              <a:t>This man didn’t have the slightest idea of what was really                         going on inside his son’s head.  He looked into his own                                                            head and thought he saw the world, including his son.</a:t>
            </a:r>
          </a:p>
          <a:p>
            <a:r>
              <a:rPr lang="en-PH" sz="1200" dirty="0"/>
              <a:t> </a:t>
            </a:r>
          </a:p>
          <a:p>
            <a:r>
              <a:rPr lang="en-PH" sz="2900" b="1" dirty="0"/>
              <a:t>That’s the case with so many of us. We’re filled with                                                     our own rightness, our own autobiography.</a:t>
            </a:r>
          </a:p>
          <a:p>
            <a:r>
              <a:rPr lang="en-PH" sz="3000" b="1" dirty="0">
                <a:solidFill>
                  <a:srgbClr val="C00000"/>
                </a:solidFill>
              </a:rPr>
              <a:t>We want to be understood… and we never really understand what’s going on inside another human being.</a:t>
            </a:r>
          </a:p>
          <a:p>
            <a:endParaRPr lang="en-PH" sz="2800" dirty="0"/>
          </a:p>
        </p:txBody>
      </p:sp>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9D1FB85D-70F8-4B68-BE66-AACDCB2CFAA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9067734" y="2576966"/>
            <a:ext cx="3124266" cy="2967491"/>
          </a:xfrm>
          <a:prstGeom prst="rect">
            <a:avLst/>
          </a:prstGeom>
          <a:ln>
            <a:noFill/>
          </a:ln>
          <a:effectLst>
            <a:softEdge rad="112500"/>
          </a:effectLst>
        </p:spPr>
      </p:pic>
    </p:spTree>
    <p:extLst>
      <p:ext uri="{BB962C8B-B14F-4D97-AF65-F5344CB8AC3E}">
        <p14:creationId xmlns:p14="http://schemas.microsoft.com/office/powerpoint/2010/main" val="326443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5" name="Rectangle 4">
            <a:extLst>
              <a:ext uri="{FF2B5EF4-FFF2-40B4-BE49-F238E27FC236}">
                <a16:creationId xmlns:a16="http://schemas.microsoft.com/office/drawing/2014/main" id="{A343A7E0-7B77-414F-A227-B6AE0E1D684D}"/>
              </a:ext>
            </a:extLst>
          </p:cNvPr>
          <p:cNvSpPr/>
          <p:nvPr/>
        </p:nvSpPr>
        <p:spPr>
          <a:xfrm>
            <a:off x="365562" y="1453945"/>
            <a:ext cx="11156076" cy="861774"/>
          </a:xfrm>
          <a:prstGeom prst="rect">
            <a:avLst/>
          </a:prstGeom>
        </p:spPr>
        <p:txBody>
          <a:bodyPr wrap="square">
            <a:spAutoFit/>
          </a:bodyPr>
          <a:lstStyle/>
          <a:p>
            <a:pPr algn="ctr"/>
            <a:r>
              <a:rPr lang="en-US" sz="4500" b="1" dirty="0">
                <a:solidFill>
                  <a:srgbClr val="003399"/>
                </a:solidFill>
                <a:latin typeface="Calibri" panose="020F0502020204030204" pitchFamily="34" charset="0"/>
                <a:ea typeface="DengXian" panose="02010600030101010101" pitchFamily="2" charset="-122"/>
                <a:cs typeface="Times New Roman" panose="02020603050405020304" pitchFamily="18" charset="0"/>
              </a:rPr>
              <a:t>Emphatic Listening  </a:t>
            </a:r>
            <a:r>
              <a:rPr lang="en-US" sz="5000" b="1" dirty="0">
                <a:latin typeface="Calibri" panose="020F0502020204030204" pitchFamily="34" charset="0"/>
                <a:ea typeface="DengXian" panose="02010600030101010101" pitchFamily="2" charset="-122"/>
                <a:cs typeface="Times New Roman" panose="02020603050405020304" pitchFamily="18" charset="0"/>
              </a:rPr>
              <a:t>vs. </a:t>
            </a:r>
            <a:r>
              <a:rPr lang="en-US" sz="4500" b="1" dirty="0">
                <a:solidFill>
                  <a:srgbClr val="C00000"/>
                </a:solidFill>
                <a:latin typeface="Calibri" panose="020F0502020204030204" pitchFamily="34" charset="0"/>
                <a:ea typeface="DengXian" panose="02010600030101010101" pitchFamily="2" charset="-122"/>
                <a:cs typeface="Times New Roman" panose="02020603050405020304" pitchFamily="18" charset="0"/>
              </a:rPr>
              <a:t>Reactive Listening </a:t>
            </a:r>
            <a:endParaRPr lang="en-PH" sz="4500" dirty="0">
              <a:solidFill>
                <a:srgbClr val="C00000"/>
              </a:solidFill>
            </a:endParaRPr>
          </a:p>
        </p:txBody>
      </p:sp>
      <p:sp>
        <p:nvSpPr>
          <p:cNvPr id="2" name="TextBox 1">
            <a:extLst>
              <a:ext uri="{FF2B5EF4-FFF2-40B4-BE49-F238E27FC236}">
                <a16:creationId xmlns:a16="http://schemas.microsoft.com/office/drawing/2014/main" id="{D2B9BEEE-67E5-4FEB-9E3C-6E4D8160FA4C}"/>
              </a:ext>
            </a:extLst>
          </p:cNvPr>
          <p:cNvSpPr txBox="1"/>
          <p:nvPr/>
        </p:nvSpPr>
        <p:spPr>
          <a:xfrm>
            <a:off x="533400" y="2581348"/>
            <a:ext cx="11430000" cy="3662541"/>
          </a:xfrm>
          <a:prstGeom prst="rect">
            <a:avLst/>
          </a:prstGeom>
          <a:noFill/>
        </p:spPr>
        <p:txBody>
          <a:bodyPr wrap="square" rtlCol="0">
            <a:spAutoFit/>
          </a:bodyPr>
          <a:lstStyle/>
          <a:p>
            <a:r>
              <a:rPr lang="en-US" sz="2900" b="1" dirty="0">
                <a:solidFill>
                  <a:srgbClr val="003399"/>
                </a:solidFill>
              </a:rPr>
              <a:t>Emphatic Listening </a:t>
            </a:r>
            <a:r>
              <a:rPr lang="en-US" sz="2900" b="1" dirty="0"/>
              <a:t>means listening with empathy and understanding another person's perspective.</a:t>
            </a:r>
          </a:p>
          <a:p>
            <a:endParaRPr lang="en-US" sz="2900" dirty="0">
              <a:solidFill>
                <a:srgbClr val="FF0000"/>
              </a:solidFill>
            </a:endParaRPr>
          </a:p>
          <a:p>
            <a:r>
              <a:rPr lang="en-US" sz="2900" b="1" dirty="0">
                <a:solidFill>
                  <a:srgbClr val="FF0000"/>
                </a:solidFill>
              </a:rPr>
              <a:t>Reactive Listening </a:t>
            </a:r>
            <a:r>
              <a:rPr lang="en-US" sz="2900" b="1" dirty="0"/>
              <a:t>means listening with the intent to reply, refuting the speaker's points, or imposing their own opinion, rather than genuinely understanding the speaker's message or feelings. </a:t>
            </a:r>
            <a:r>
              <a:rPr lang="en-US" sz="2900" dirty="0"/>
              <a:t>It involves listening with the intent to reply, interpret, or advise, often leading to interrupted conversations, judgment, and a lack of connection or empathy. </a:t>
            </a:r>
            <a:endParaRPr lang="en-PH" sz="2900" dirty="0"/>
          </a:p>
        </p:txBody>
      </p:sp>
    </p:spTree>
    <p:extLst>
      <p:ext uri="{BB962C8B-B14F-4D97-AF65-F5344CB8AC3E}">
        <p14:creationId xmlns:p14="http://schemas.microsoft.com/office/powerpoint/2010/main" val="145569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3CA70-ECC4-46D4-A878-0E55B46960B5}"/>
              </a:ext>
            </a:extLst>
          </p:cNvPr>
          <p:cNvSpPr>
            <a:spLocks noGrp="1"/>
          </p:cNvSpPr>
          <p:nvPr>
            <p:ph idx="1"/>
          </p:nvPr>
        </p:nvSpPr>
        <p:spPr>
          <a:xfrm>
            <a:off x="899708" y="3028824"/>
            <a:ext cx="8748806" cy="3596591"/>
          </a:xfrm>
        </p:spPr>
        <p:txBody>
          <a:bodyPr>
            <a:noAutofit/>
          </a:bodyPr>
          <a:lstStyle/>
          <a:p>
            <a:pPr marL="0" indent="0">
              <a:buNone/>
            </a:pPr>
            <a:r>
              <a:rPr lang="en-US" sz="3400" b="1" u="sng" dirty="0">
                <a:solidFill>
                  <a:srgbClr val="C00000"/>
                </a:solidFill>
              </a:rPr>
              <a:t>TYPES OF EMPHATIC RESPONSES</a:t>
            </a:r>
            <a:endParaRPr lang="en-PH" sz="3400" b="1" u="sng" dirty="0"/>
          </a:p>
          <a:p>
            <a:pPr marL="0" indent="0">
              <a:buNone/>
            </a:pPr>
            <a:r>
              <a:rPr lang="en-US" sz="3000" b="1" dirty="0"/>
              <a:t>1. Mimicking </a:t>
            </a:r>
            <a:endParaRPr lang="en-PH" sz="3000" b="1" dirty="0"/>
          </a:p>
          <a:p>
            <a:pPr marL="0" indent="0">
              <a:buNone/>
            </a:pPr>
            <a:r>
              <a:rPr lang="en-US" sz="3000" b="1" dirty="0"/>
              <a:t>2. Rephrasing</a:t>
            </a:r>
            <a:endParaRPr lang="en-PH" sz="3000" b="1" dirty="0"/>
          </a:p>
          <a:p>
            <a:pPr marL="0" indent="0">
              <a:buNone/>
            </a:pPr>
            <a:r>
              <a:rPr lang="en-US" sz="3000" b="1" dirty="0"/>
              <a:t>3. Reflect feeling</a:t>
            </a:r>
            <a:endParaRPr lang="en-PH" sz="3000" b="1" dirty="0"/>
          </a:p>
          <a:p>
            <a:pPr marL="0" indent="0">
              <a:buNone/>
            </a:pPr>
            <a:r>
              <a:rPr lang="en-US" sz="3000" b="1" dirty="0"/>
              <a:t>4. Rephrase content and reflect feeling</a:t>
            </a:r>
            <a:endParaRPr lang="en-PH" sz="3000" b="1" dirty="0"/>
          </a:p>
          <a:p>
            <a:pPr marL="0" indent="0">
              <a:buNone/>
            </a:pPr>
            <a:r>
              <a:rPr lang="en-US" sz="3000" b="1" dirty="0"/>
              <a:t>5. Say nothing</a:t>
            </a:r>
            <a:endParaRPr lang="en-PH" sz="3000" b="1" dirty="0"/>
          </a:p>
          <a:p>
            <a:pPr marL="0" indent="0">
              <a:buNone/>
            </a:pPr>
            <a:r>
              <a:rPr lang="en-US" sz="3000" b="1" dirty="0"/>
              <a:t> </a:t>
            </a:r>
            <a:endParaRPr lang="en-PH" sz="3000" b="1" dirty="0"/>
          </a:p>
          <a:p>
            <a:pPr marL="0" indent="0">
              <a:buNone/>
            </a:pPr>
            <a:endParaRPr lang="en-PH" sz="3000" dirty="0"/>
          </a:p>
        </p:txBody>
      </p:sp>
      <p:sp>
        <p:nvSpPr>
          <p:cNvPr id="2" name="Rectangle 1">
            <a:extLst>
              <a:ext uri="{FF2B5EF4-FFF2-40B4-BE49-F238E27FC236}">
                <a16:creationId xmlns:a16="http://schemas.microsoft.com/office/drawing/2014/main" id="{A0571FFC-DDBD-4535-8E1F-887DC44190E8}"/>
              </a:ext>
            </a:extLst>
          </p:cNvPr>
          <p:cNvSpPr/>
          <p:nvPr/>
        </p:nvSpPr>
        <p:spPr>
          <a:xfrm>
            <a:off x="1581523" y="1144012"/>
            <a:ext cx="10869706" cy="1477328"/>
          </a:xfrm>
          <a:prstGeom prst="rect">
            <a:avLst/>
          </a:prstGeom>
        </p:spPr>
        <p:txBody>
          <a:bodyPr wrap="square">
            <a:spAutoFit/>
          </a:bodyPr>
          <a:lstStyle/>
          <a:p>
            <a:r>
              <a:rPr lang="en-US" sz="3000" dirty="0"/>
              <a:t> The essence of emphatic listening is </a:t>
            </a:r>
            <a:r>
              <a:rPr lang="en-US" sz="3000" b="1" u="sng" dirty="0"/>
              <a:t>not that you agree with someone; </a:t>
            </a:r>
            <a:r>
              <a:rPr lang="en-US" sz="3000" b="1" dirty="0"/>
              <a:t>it’s that you fully, deeply, understand that person emotionally as well as intellectually.</a:t>
            </a:r>
            <a:endParaRPr lang="en-PH" sz="3000" b="1" dirty="0"/>
          </a:p>
        </p:txBody>
      </p:sp>
    </p:spTree>
    <p:extLst>
      <p:ext uri="{BB962C8B-B14F-4D97-AF65-F5344CB8AC3E}">
        <p14:creationId xmlns:p14="http://schemas.microsoft.com/office/powerpoint/2010/main" val="379481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3CA70-ECC4-46D4-A878-0E55B46960B5}"/>
              </a:ext>
            </a:extLst>
          </p:cNvPr>
          <p:cNvSpPr>
            <a:spLocks noGrp="1"/>
          </p:cNvSpPr>
          <p:nvPr>
            <p:ph idx="1"/>
          </p:nvPr>
        </p:nvSpPr>
        <p:spPr>
          <a:xfrm>
            <a:off x="565150" y="1090613"/>
            <a:ext cx="11061700" cy="4676774"/>
          </a:xfrm>
        </p:spPr>
        <p:txBody>
          <a:bodyPr>
            <a:noAutofit/>
          </a:bodyPr>
          <a:lstStyle/>
          <a:p>
            <a:pPr marL="1200150" lvl="1" indent="-742950">
              <a:buAutoNum type="arabicPeriod"/>
            </a:pPr>
            <a:r>
              <a:rPr lang="en-US" sz="4300" b="1" dirty="0">
                <a:solidFill>
                  <a:srgbClr val="003399"/>
                </a:solidFill>
              </a:rPr>
              <a:t>Mimicking</a:t>
            </a:r>
            <a:r>
              <a:rPr lang="en-US" sz="3600" b="1" dirty="0">
                <a:solidFill>
                  <a:srgbClr val="003399"/>
                </a:solidFill>
              </a:rPr>
              <a:t>  </a:t>
            </a:r>
            <a:r>
              <a:rPr lang="en-US" sz="3500" dirty="0"/>
              <a:t>(repeating words)</a:t>
            </a:r>
          </a:p>
          <a:p>
            <a:pPr marL="0" indent="0">
              <a:buNone/>
            </a:pPr>
            <a:r>
              <a:rPr lang="en-US" sz="3300" i="1" dirty="0"/>
              <a:t>Example:  a son telling her mother that does not want to go to school anymore</a:t>
            </a:r>
            <a:endParaRPr lang="en-PH" sz="3300" i="1" dirty="0"/>
          </a:p>
          <a:p>
            <a:pPr marL="0" indent="0">
              <a:buNone/>
            </a:pPr>
            <a:r>
              <a:rPr lang="en-US" sz="3300" b="1" dirty="0"/>
              <a:t>“Ma, para </a:t>
            </a:r>
            <a:r>
              <a:rPr lang="en-US" sz="3300" b="1" dirty="0" err="1"/>
              <a:t>lang</a:t>
            </a:r>
            <a:r>
              <a:rPr lang="en-US" sz="3300" b="1" dirty="0"/>
              <a:t> </a:t>
            </a:r>
            <a:r>
              <a:rPr lang="en-US" sz="3300" b="1" dirty="0" err="1"/>
              <a:t>sa</a:t>
            </a:r>
            <a:r>
              <a:rPr lang="en-US" sz="3300" b="1" dirty="0"/>
              <a:t> </a:t>
            </a:r>
            <a:r>
              <a:rPr lang="en-US" sz="3300" b="1" dirty="0" err="1"/>
              <a:t>mga</a:t>
            </a:r>
            <a:r>
              <a:rPr lang="en-US" sz="3300" b="1" dirty="0"/>
              <a:t> genius at </a:t>
            </a:r>
            <a:r>
              <a:rPr lang="en-US" sz="3300" b="1" dirty="0" err="1"/>
              <a:t>matatalino</a:t>
            </a:r>
            <a:r>
              <a:rPr lang="en-US" sz="3300" b="1" dirty="0"/>
              <a:t> ang school.”</a:t>
            </a:r>
            <a:endParaRPr lang="en-PH" sz="3300" b="1" dirty="0"/>
          </a:p>
          <a:p>
            <a:pPr marL="0" indent="0">
              <a:buNone/>
            </a:pPr>
            <a:r>
              <a:rPr lang="en-US" sz="3300" b="1" dirty="0">
                <a:solidFill>
                  <a:srgbClr val="C00000"/>
                </a:solidFill>
              </a:rPr>
              <a:t>“</a:t>
            </a:r>
            <a:r>
              <a:rPr lang="en-US" sz="3300" b="1" dirty="0" err="1">
                <a:solidFill>
                  <a:srgbClr val="C00000"/>
                </a:solidFill>
              </a:rPr>
              <a:t>Ganun</a:t>
            </a:r>
            <a:r>
              <a:rPr lang="en-US" sz="3300" b="1" dirty="0">
                <a:solidFill>
                  <a:srgbClr val="C00000"/>
                </a:solidFill>
              </a:rPr>
              <a:t> </a:t>
            </a:r>
            <a:r>
              <a:rPr lang="en-US" sz="3300" b="1" dirty="0" err="1">
                <a:solidFill>
                  <a:srgbClr val="C00000"/>
                </a:solidFill>
              </a:rPr>
              <a:t>ba</a:t>
            </a:r>
            <a:r>
              <a:rPr lang="en-US" sz="3300" b="1" dirty="0">
                <a:solidFill>
                  <a:srgbClr val="C00000"/>
                </a:solidFill>
              </a:rPr>
              <a:t> </a:t>
            </a:r>
            <a:r>
              <a:rPr lang="en-US" sz="3300" b="1" dirty="0" err="1">
                <a:solidFill>
                  <a:srgbClr val="C00000"/>
                </a:solidFill>
              </a:rPr>
              <a:t>anak</a:t>
            </a:r>
            <a:r>
              <a:rPr lang="en-US" sz="3300" b="1" dirty="0">
                <a:solidFill>
                  <a:srgbClr val="C00000"/>
                </a:solidFill>
              </a:rPr>
              <a:t>, para </a:t>
            </a:r>
            <a:r>
              <a:rPr lang="en-US" sz="3300" b="1" dirty="0" err="1">
                <a:solidFill>
                  <a:srgbClr val="C00000"/>
                </a:solidFill>
              </a:rPr>
              <a:t>lang</a:t>
            </a:r>
            <a:r>
              <a:rPr lang="en-US" sz="3300" b="1" dirty="0">
                <a:solidFill>
                  <a:srgbClr val="C00000"/>
                </a:solidFill>
              </a:rPr>
              <a:t> </a:t>
            </a:r>
            <a:r>
              <a:rPr lang="en-US" sz="3300" b="1" dirty="0" err="1">
                <a:solidFill>
                  <a:srgbClr val="C00000"/>
                </a:solidFill>
              </a:rPr>
              <a:t>sa</a:t>
            </a:r>
            <a:r>
              <a:rPr lang="en-US" sz="3300" b="1" dirty="0">
                <a:solidFill>
                  <a:srgbClr val="C00000"/>
                </a:solidFill>
              </a:rPr>
              <a:t> </a:t>
            </a:r>
            <a:r>
              <a:rPr lang="en-US" sz="3300" b="1" dirty="0" err="1">
                <a:solidFill>
                  <a:srgbClr val="C00000"/>
                </a:solidFill>
              </a:rPr>
              <a:t>mga</a:t>
            </a:r>
            <a:r>
              <a:rPr lang="en-US" sz="3300" b="1" dirty="0">
                <a:solidFill>
                  <a:srgbClr val="C00000"/>
                </a:solidFill>
              </a:rPr>
              <a:t> genius at </a:t>
            </a:r>
            <a:r>
              <a:rPr lang="en-US" sz="3300" b="1" dirty="0" err="1">
                <a:solidFill>
                  <a:srgbClr val="C00000"/>
                </a:solidFill>
              </a:rPr>
              <a:t>matatalino</a:t>
            </a:r>
            <a:r>
              <a:rPr lang="en-US" sz="3300" b="1" dirty="0">
                <a:solidFill>
                  <a:srgbClr val="C00000"/>
                </a:solidFill>
              </a:rPr>
              <a:t> ang school.”</a:t>
            </a:r>
            <a:endParaRPr lang="en-PH" sz="3300" b="1" dirty="0">
              <a:solidFill>
                <a:srgbClr val="C00000"/>
              </a:solidFill>
            </a:endParaRPr>
          </a:p>
          <a:p>
            <a:pPr marL="0" indent="0">
              <a:buNone/>
            </a:pPr>
            <a:r>
              <a:rPr lang="en-PH" sz="1200" dirty="0"/>
              <a:t> </a:t>
            </a:r>
            <a:endParaRPr lang="en-PH" sz="500" dirty="0"/>
          </a:p>
          <a:p>
            <a:pPr marL="0" indent="0">
              <a:buNone/>
            </a:pPr>
            <a:r>
              <a:rPr lang="en-PH" sz="3300" dirty="0"/>
              <a:t>By just mimicking or repeating words, you haven’t evaluated or question or advised or interpreted. You’ve at least showed you’re listening and paying attention to his words.</a:t>
            </a:r>
          </a:p>
          <a:p>
            <a:pPr marL="0" indent="0">
              <a:buNone/>
            </a:pPr>
            <a:r>
              <a:rPr lang="en-PH" sz="3300" dirty="0"/>
              <a:t>But to understand, you want to do more.</a:t>
            </a:r>
          </a:p>
          <a:p>
            <a:pPr marL="0" indent="0">
              <a:buNone/>
            </a:pPr>
            <a:endParaRPr lang="en-PH" sz="3300" dirty="0"/>
          </a:p>
        </p:txBody>
      </p:sp>
    </p:spTree>
    <p:extLst>
      <p:ext uri="{BB962C8B-B14F-4D97-AF65-F5344CB8AC3E}">
        <p14:creationId xmlns:p14="http://schemas.microsoft.com/office/powerpoint/2010/main" val="2578341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3CA70-ECC4-46D4-A878-0E55B46960B5}"/>
              </a:ext>
            </a:extLst>
          </p:cNvPr>
          <p:cNvSpPr>
            <a:spLocks noGrp="1"/>
          </p:cNvSpPr>
          <p:nvPr>
            <p:ph idx="1"/>
          </p:nvPr>
        </p:nvSpPr>
        <p:spPr>
          <a:xfrm>
            <a:off x="565150" y="1825626"/>
            <a:ext cx="11061700" cy="4676774"/>
          </a:xfrm>
        </p:spPr>
        <p:txBody>
          <a:bodyPr>
            <a:noAutofit/>
          </a:bodyPr>
          <a:lstStyle/>
          <a:p>
            <a:pPr marL="0" indent="0">
              <a:buNone/>
            </a:pPr>
            <a:r>
              <a:rPr lang="en-PH" sz="3500" dirty="0"/>
              <a:t>The second stage of empathic listening is to </a:t>
            </a:r>
            <a:r>
              <a:rPr lang="en-PH" sz="3500" b="1" i="1" dirty="0"/>
              <a:t>rephrase the content</a:t>
            </a:r>
            <a:r>
              <a:rPr lang="en-PH" sz="3500" b="1" dirty="0"/>
              <a:t>. </a:t>
            </a:r>
            <a:r>
              <a:rPr lang="en-PH" sz="3500" dirty="0"/>
              <a:t>It’s a little more effective,</a:t>
            </a:r>
          </a:p>
          <a:p>
            <a:pPr marL="0" indent="0">
              <a:buNone/>
            </a:pPr>
            <a:r>
              <a:rPr lang="en-PH" sz="3500" dirty="0"/>
              <a:t>but it’s still limited to the verbal communication.</a:t>
            </a:r>
          </a:p>
          <a:p>
            <a:pPr marL="0" indent="0">
              <a:buNone/>
            </a:pPr>
            <a:r>
              <a:rPr lang="en-US" sz="3500" dirty="0"/>
              <a:t> </a:t>
            </a:r>
            <a:endParaRPr lang="en-PH" sz="3500" dirty="0"/>
          </a:p>
          <a:p>
            <a:pPr marL="0" indent="0">
              <a:buNone/>
            </a:pPr>
            <a:r>
              <a:rPr lang="en-US" sz="4000" b="1" dirty="0">
                <a:solidFill>
                  <a:srgbClr val="003399"/>
                </a:solidFill>
              </a:rPr>
              <a:t>2. Rephrasing</a:t>
            </a:r>
            <a:endParaRPr lang="en-PH" sz="4000" dirty="0">
              <a:solidFill>
                <a:srgbClr val="003399"/>
              </a:solidFill>
            </a:endParaRPr>
          </a:p>
          <a:p>
            <a:pPr marL="0" indent="0">
              <a:buNone/>
            </a:pPr>
            <a:r>
              <a:rPr lang="en-US" sz="3500" b="1" dirty="0"/>
              <a:t>“Ma, para </a:t>
            </a:r>
            <a:r>
              <a:rPr lang="en-US" sz="3500" b="1" dirty="0" err="1"/>
              <a:t>lang</a:t>
            </a:r>
            <a:r>
              <a:rPr lang="en-US" sz="3500" b="1" dirty="0"/>
              <a:t> </a:t>
            </a:r>
            <a:r>
              <a:rPr lang="en-US" sz="3500" b="1" dirty="0" err="1"/>
              <a:t>sa</a:t>
            </a:r>
            <a:r>
              <a:rPr lang="en-US" sz="3500" b="1" dirty="0"/>
              <a:t> </a:t>
            </a:r>
            <a:r>
              <a:rPr lang="en-US" sz="3500" b="1" dirty="0" err="1"/>
              <a:t>mga</a:t>
            </a:r>
            <a:r>
              <a:rPr lang="en-US" sz="3500" b="1" dirty="0"/>
              <a:t> genius at </a:t>
            </a:r>
            <a:r>
              <a:rPr lang="en-US" sz="3500" b="1" dirty="0" err="1"/>
              <a:t>matatalino</a:t>
            </a:r>
            <a:r>
              <a:rPr lang="en-US" sz="3500" b="1" dirty="0"/>
              <a:t> ang school.”</a:t>
            </a:r>
            <a:endParaRPr lang="en-PH" sz="3500" b="1" dirty="0"/>
          </a:p>
          <a:p>
            <a:pPr marL="0" indent="0">
              <a:buNone/>
            </a:pPr>
            <a:r>
              <a:rPr lang="en-US" sz="3500" b="1" dirty="0">
                <a:solidFill>
                  <a:srgbClr val="C00000"/>
                </a:solidFill>
              </a:rPr>
              <a:t> “So </a:t>
            </a:r>
            <a:r>
              <a:rPr lang="en-US" sz="3500" b="1" dirty="0" err="1">
                <a:solidFill>
                  <a:srgbClr val="C00000"/>
                </a:solidFill>
              </a:rPr>
              <a:t>ayaw</a:t>
            </a:r>
            <a:r>
              <a:rPr lang="en-US" sz="3500" b="1" dirty="0">
                <a:solidFill>
                  <a:srgbClr val="C00000"/>
                </a:solidFill>
              </a:rPr>
              <a:t> </a:t>
            </a:r>
            <a:r>
              <a:rPr lang="en-US" sz="3500" b="1" dirty="0" err="1">
                <a:solidFill>
                  <a:srgbClr val="C00000"/>
                </a:solidFill>
              </a:rPr>
              <a:t>mong</a:t>
            </a:r>
            <a:r>
              <a:rPr lang="en-US" sz="3500" b="1" dirty="0">
                <a:solidFill>
                  <a:srgbClr val="C00000"/>
                </a:solidFill>
              </a:rPr>
              <a:t> </a:t>
            </a:r>
            <a:r>
              <a:rPr lang="en-US" sz="3500" b="1" dirty="0" err="1">
                <a:solidFill>
                  <a:srgbClr val="C00000"/>
                </a:solidFill>
              </a:rPr>
              <a:t>pumasok</a:t>
            </a:r>
            <a:r>
              <a:rPr lang="en-US" sz="3500" b="1" dirty="0">
                <a:solidFill>
                  <a:srgbClr val="C00000"/>
                </a:solidFill>
              </a:rPr>
              <a:t> </a:t>
            </a:r>
            <a:r>
              <a:rPr lang="en-US" sz="3500" b="1" dirty="0" err="1">
                <a:solidFill>
                  <a:srgbClr val="C00000"/>
                </a:solidFill>
              </a:rPr>
              <a:t>sa</a:t>
            </a:r>
            <a:r>
              <a:rPr lang="en-US" sz="3500" b="1" dirty="0">
                <a:solidFill>
                  <a:srgbClr val="C00000"/>
                </a:solidFill>
              </a:rPr>
              <a:t> school, </a:t>
            </a:r>
            <a:r>
              <a:rPr lang="en-US" sz="3500" b="1" dirty="0" err="1">
                <a:solidFill>
                  <a:srgbClr val="C00000"/>
                </a:solidFill>
              </a:rPr>
              <a:t>anak</a:t>
            </a:r>
            <a:r>
              <a:rPr lang="en-US" sz="3500" b="1" dirty="0">
                <a:solidFill>
                  <a:srgbClr val="C00000"/>
                </a:solidFill>
              </a:rPr>
              <a:t>?”</a:t>
            </a:r>
            <a:endParaRPr lang="en-PH" sz="3500" dirty="0">
              <a:solidFill>
                <a:srgbClr val="C00000"/>
              </a:solidFill>
            </a:endParaRPr>
          </a:p>
          <a:p>
            <a:pPr marL="0" indent="0">
              <a:buNone/>
            </a:pPr>
            <a:endParaRPr lang="en-PH" sz="3500" dirty="0"/>
          </a:p>
        </p:txBody>
      </p:sp>
    </p:spTree>
    <p:extLst>
      <p:ext uri="{BB962C8B-B14F-4D97-AF65-F5344CB8AC3E}">
        <p14:creationId xmlns:p14="http://schemas.microsoft.com/office/powerpoint/2010/main" val="263978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3CA70-ECC4-46D4-A878-0E55B46960B5}"/>
              </a:ext>
            </a:extLst>
          </p:cNvPr>
          <p:cNvSpPr>
            <a:spLocks noGrp="1"/>
          </p:cNvSpPr>
          <p:nvPr>
            <p:ph idx="1"/>
          </p:nvPr>
        </p:nvSpPr>
        <p:spPr>
          <a:xfrm>
            <a:off x="565150" y="1477284"/>
            <a:ext cx="11626850" cy="4676774"/>
          </a:xfrm>
        </p:spPr>
        <p:txBody>
          <a:bodyPr>
            <a:noAutofit/>
          </a:bodyPr>
          <a:lstStyle/>
          <a:p>
            <a:pPr marL="0" indent="0">
              <a:buNone/>
            </a:pPr>
            <a:r>
              <a:rPr lang="en-PH" sz="3200" dirty="0"/>
              <a:t>     In third stage, you’re paying attention to what he is feeling.</a:t>
            </a:r>
          </a:p>
          <a:p>
            <a:pPr marL="0" indent="0">
              <a:buNone/>
            </a:pPr>
            <a:endParaRPr lang="en-PH" sz="2200" dirty="0"/>
          </a:p>
          <a:p>
            <a:pPr marL="0" indent="0">
              <a:buNone/>
            </a:pPr>
            <a:r>
              <a:rPr lang="en-US" sz="3500" b="1" dirty="0">
                <a:solidFill>
                  <a:srgbClr val="003399"/>
                </a:solidFill>
              </a:rPr>
              <a:t>3. Reflect feeling</a:t>
            </a:r>
            <a:endParaRPr lang="en-PH" sz="3500" dirty="0">
              <a:solidFill>
                <a:srgbClr val="003399"/>
              </a:solidFill>
            </a:endParaRPr>
          </a:p>
          <a:p>
            <a:pPr marL="0" indent="0">
              <a:buNone/>
            </a:pPr>
            <a:r>
              <a:rPr lang="en-US" sz="3000" b="1" dirty="0"/>
              <a:t>“Ma, para </a:t>
            </a:r>
            <a:r>
              <a:rPr lang="en-US" sz="3000" b="1" dirty="0" err="1"/>
              <a:t>lang</a:t>
            </a:r>
            <a:r>
              <a:rPr lang="en-US" sz="3000" b="1" dirty="0"/>
              <a:t> </a:t>
            </a:r>
            <a:r>
              <a:rPr lang="en-US" sz="3000" b="1" dirty="0" err="1"/>
              <a:t>sa</a:t>
            </a:r>
            <a:r>
              <a:rPr lang="en-US" sz="3000" b="1" dirty="0"/>
              <a:t> </a:t>
            </a:r>
            <a:r>
              <a:rPr lang="en-US" sz="3000" b="1" dirty="0" err="1"/>
              <a:t>mga</a:t>
            </a:r>
            <a:r>
              <a:rPr lang="en-US" sz="3000" b="1" dirty="0"/>
              <a:t> genius at </a:t>
            </a:r>
            <a:r>
              <a:rPr lang="en-US" sz="3000" b="1" dirty="0" err="1"/>
              <a:t>matatalino</a:t>
            </a:r>
            <a:r>
              <a:rPr lang="en-US" sz="3000" b="1" dirty="0"/>
              <a:t> ang school.”</a:t>
            </a:r>
            <a:endParaRPr lang="en-PH" sz="3000" b="1" dirty="0"/>
          </a:p>
          <a:p>
            <a:pPr marL="0" indent="0">
              <a:buNone/>
            </a:pPr>
            <a:r>
              <a:rPr lang="en-US" sz="3000" dirty="0">
                <a:solidFill>
                  <a:srgbClr val="C00000"/>
                </a:solidFill>
              </a:rPr>
              <a:t> </a:t>
            </a:r>
            <a:r>
              <a:rPr lang="en-US" sz="3000" b="1" dirty="0">
                <a:solidFill>
                  <a:srgbClr val="C00000"/>
                </a:solidFill>
              </a:rPr>
              <a:t>“</a:t>
            </a:r>
            <a:r>
              <a:rPr lang="en-US" sz="3000" b="1" dirty="0" err="1">
                <a:solidFill>
                  <a:srgbClr val="C00000"/>
                </a:solidFill>
              </a:rPr>
              <a:t>Nahihirapan</a:t>
            </a:r>
            <a:r>
              <a:rPr lang="en-US" sz="3000" b="1" dirty="0">
                <a:solidFill>
                  <a:srgbClr val="C00000"/>
                </a:solidFill>
              </a:rPr>
              <a:t> ka mag-</a:t>
            </a:r>
            <a:r>
              <a:rPr lang="en-US" sz="3000" b="1" dirty="0" err="1">
                <a:solidFill>
                  <a:srgbClr val="C00000"/>
                </a:solidFill>
              </a:rPr>
              <a:t>aral</a:t>
            </a:r>
            <a:r>
              <a:rPr lang="en-US" sz="3000" b="1" dirty="0">
                <a:solidFill>
                  <a:srgbClr val="C00000"/>
                </a:solidFill>
              </a:rPr>
              <a:t> no..”</a:t>
            </a:r>
            <a:endParaRPr lang="en-PH" sz="3000" dirty="0">
              <a:solidFill>
                <a:srgbClr val="C00000"/>
              </a:solidFill>
            </a:endParaRPr>
          </a:p>
          <a:p>
            <a:pPr marL="0" indent="0">
              <a:buNone/>
            </a:pPr>
            <a:r>
              <a:rPr lang="en-US" sz="1200" b="1" dirty="0">
                <a:solidFill>
                  <a:srgbClr val="C00000"/>
                </a:solidFill>
              </a:rPr>
              <a:t> </a:t>
            </a:r>
            <a:endParaRPr lang="en-PH" sz="1200" dirty="0">
              <a:solidFill>
                <a:srgbClr val="C00000"/>
              </a:solidFill>
            </a:endParaRPr>
          </a:p>
          <a:p>
            <a:pPr marL="0" indent="0">
              <a:buNone/>
            </a:pPr>
            <a:r>
              <a:rPr lang="en-US" sz="3500" b="1" dirty="0">
                <a:solidFill>
                  <a:srgbClr val="003399"/>
                </a:solidFill>
              </a:rPr>
              <a:t>4. Rephrase content and reflect feeling</a:t>
            </a:r>
            <a:endParaRPr lang="en-PH" sz="3500" dirty="0">
              <a:solidFill>
                <a:srgbClr val="003399"/>
              </a:solidFill>
            </a:endParaRPr>
          </a:p>
          <a:p>
            <a:pPr marL="0" indent="0">
              <a:buNone/>
            </a:pPr>
            <a:r>
              <a:rPr lang="en-US" sz="3000" b="1" dirty="0"/>
              <a:t>“Ma, para </a:t>
            </a:r>
            <a:r>
              <a:rPr lang="en-US" sz="3000" b="1" dirty="0" err="1"/>
              <a:t>lang</a:t>
            </a:r>
            <a:r>
              <a:rPr lang="en-US" sz="3000" b="1" dirty="0"/>
              <a:t> </a:t>
            </a:r>
            <a:r>
              <a:rPr lang="en-US" sz="3000" b="1" dirty="0" err="1"/>
              <a:t>sa</a:t>
            </a:r>
            <a:r>
              <a:rPr lang="en-US" sz="3000" b="1" dirty="0"/>
              <a:t> </a:t>
            </a:r>
            <a:r>
              <a:rPr lang="en-US" sz="3000" b="1" dirty="0" err="1"/>
              <a:t>mga</a:t>
            </a:r>
            <a:r>
              <a:rPr lang="en-US" sz="3000" b="1" dirty="0"/>
              <a:t> genius at </a:t>
            </a:r>
            <a:r>
              <a:rPr lang="en-US" sz="3000" b="1" dirty="0" err="1"/>
              <a:t>matatalino</a:t>
            </a:r>
            <a:r>
              <a:rPr lang="en-US" sz="3000" b="1" dirty="0"/>
              <a:t> ang school.”</a:t>
            </a:r>
            <a:endParaRPr lang="en-PH" sz="3000" b="1" dirty="0"/>
          </a:p>
          <a:p>
            <a:pPr marL="0" indent="0">
              <a:buNone/>
            </a:pPr>
            <a:r>
              <a:rPr lang="en-US" sz="3000" b="1" dirty="0">
                <a:solidFill>
                  <a:srgbClr val="C00000"/>
                </a:solidFill>
              </a:rPr>
              <a:t>“So </a:t>
            </a:r>
            <a:r>
              <a:rPr lang="en-US" sz="3000" b="1" dirty="0" err="1">
                <a:solidFill>
                  <a:srgbClr val="C00000"/>
                </a:solidFill>
              </a:rPr>
              <a:t>ayaw</a:t>
            </a:r>
            <a:r>
              <a:rPr lang="en-US" sz="3000" b="1" dirty="0">
                <a:solidFill>
                  <a:srgbClr val="C00000"/>
                </a:solidFill>
              </a:rPr>
              <a:t> </a:t>
            </a:r>
            <a:r>
              <a:rPr lang="en-US" sz="3000" b="1" dirty="0" err="1">
                <a:solidFill>
                  <a:srgbClr val="C00000"/>
                </a:solidFill>
              </a:rPr>
              <a:t>mong</a:t>
            </a:r>
            <a:r>
              <a:rPr lang="en-US" sz="3000" b="1" dirty="0">
                <a:solidFill>
                  <a:srgbClr val="C00000"/>
                </a:solidFill>
              </a:rPr>
              <a:t> </a:t>
            </a:r>
            <a:r>
              <a:rPr lang="en-US" sz="3000" b="1" dirty="0" err="1">
                <a:solidFill>
                  <a:srgbClr val="C00000"/>
                </a:solidFill>
              </a:rPr>
              <a:t>pumasok</a:t>
            </a:r>
            <a:r>
              <a:rPr lang="en-US" sz="3000" b="1" dirty="0">
                <a:solidFill>
                  <a:srgbClr val="C00000"/>
                </a:solidFill>
              </a:rPr>
              <a:t> </a:t>
            </a:r>
            <a:r>
              <a:rPr lang="en-US" sz="3000" b="1" dirty="0" err="1">
                <a:solidFill>
                  <a:srgbClr val="C00000"/>
                </a:solidFill>
              </a:rPr>
              <a:t>sa</a:t>
            </a:r>
            <a:r>
              <a:rPr lang="en-US" sz="3000" b="1" dirty="0">
                <a:solidFill>
                  <a:srgbClr val="C00000"/>
                </a:solidFill>
              </a:rPr>
              <a:t> school </a:t>
            </a:r>
            <a:r>
              <a:rPr lang="en-US" sz="3000" b="1" dirty="0" err="1">
                <a:solidFill>
                  <a:srgbClr val="C00000"/>
                </a:solidFill>
              </a:rPr>
              <a:t>dahil</a:t>
            </a:r>
            <a:r>
              <a:rPr lang="en-US" sz="3000" b="1" dirty="0">
                <a:solidFill>
                  <a:srgbClr val="C00000"/>
                </a:solidFill>
              </a:rPr>
              <a:t> </a:t>
            </a:r>
            <a:r>
              <a:rPr lang="en-US" sz="3000" b="1" dirty="0" err="1">
                <a:solidFill>
                  <a:srgbClr val="C00000"/>
                </a:solidFill>
              </a:rPr>
              <a:t>nahihirapan</a:t>
            </a:r>
            <a:r>
              <a:rPr lang="en-US" sz="3000" b="1" dirty="0">
                <a:solidFill>
                  <a:srgbClr val="C00000"/>
                </a:solidFill>
              </a:rPr>
              <a:t> ka mag-</a:t>
            </a:r>
            <a:r>
              <a:rPr lang="en-US" sz="3000" b="1" dirty="0" err="1">
                <a:solidFill>
                  <a:srgbClr val="C00000"/>
                </a:solidFill>
              </a:rPr>
              <a:t>aral</a:t>
            </a:r>
            <a:r>
              <a:rPr lang="en-US" sz="3000" b="1" dirty="0">
                <a:solidFill>
                  <a:srgbClr val="C00000"/>
                </a:solidFill>
              </a:rPr>
              <a:t> no..”</a:t>
            </a:r>
            <a:endParaRPr lang="en-PH" sz="3000" dirty="0">
              <a:solidFill>
                <a:srgbClr val="C00000"/>
              </a:solidFill>
            </a:endParaRPr>
          </a:p>
          <a:p>
            <a:pPr marL="0" indent="0">
              <a:buNone/>
            </a:pPr>
            <a:endParaRPr lang="en-PH" sz="3000" dirty="0"/>
          </a:p>
        </p:txBody>
      </p:sp>
    </p:spTree>
    <p:extLst>
      <p:ext uri="{BB962C8B-B14F-4D97-AF65-F5344CB8AC3E}">
        <p14:creationId xmlns:p14="http://schemas.microsoft.com/office/powerpoint/2010/main" val="298192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3CA70-ECC4-46D4-A878-0E55B46960B5}"/>
              </a:ext>
            </a:extLst>
          </p:cNvPr>
          <p:cNvSpPr>
            <a:spLocks noGrp="1"/>
          </p:cNvSpPr>
          <p:nvPr>
            <p:ph idx="1"/>
          </p:nvPr>
        </p:nvSpPr>
        <p:spPr>
          <a:xfrm>
            <a:off x="753835" y="1433742"/>
            <a:ext cx="11061700" cy="1585230"/>
          </a:xfrm>
        </p:spPr>
        <p:txBody>
          <a:bodyPr>
            <a:noAutofit/>
          </a:bodyPr>
          <a:lstStyle/>
          <a:p>
            <a:pPr marL="0" indent="0">
              <a:buNone/>
            </a:pPr>
            <a:r>
              <a:rPr lang="en-PH" sz="3200" dirty="0"/>
              <a:t>        As you authentically seek to understand, as you rephrase content and reflect feeling, you give him psychological air.          </a:t>
            </a:r>
            <a:r>
              <a:rPr lang="en-PH" sz="3200" b="1" dirty="0"/>
              <a:t>You also help him work through his own thoughts and feelings.</a:t>
            </a:r>
          </a:p>
        </p:txBody>
      </p:sp>
      <p:pic>
        <p:nvPicPr>
          <p:cNvPr id="15362" name="Picture 2" descr="5 ways to be a more empathetic mom — theCityMoms">
            <a:extLst>
              <a:ext uri="{FF2B5EF4-FFF2-40B4-BE49-F238E27FC236}">
                <a16:creationId xmlns:a16="http://schemas.microsoft.com/office/drawing/2014/main" id="{F5E5FAEE-A11C-4134-845A-808AFFB4B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457" y="3018972"/>
            <a:ext cx="4835071" cy="36263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F05A5F-37E7-4B7F-B376-1A2BADE92396}"/>
              </a:ext>
            </a:extLst>
          </p:cNvPr>
          <p:cNvSpPr txBox="1"/>
          <p:nvPr/>
        </p:nvSpPr>
        <p:spPr>
          <a:xfrm>
            <a:off x="753835" y="2648857"/>
            <a:ext cx="5791201" cy="4662815"/>
          </a:xfrm>
          <a:prstGeom prst="rect">
            <a:avLst/>
          </a:prstGeom>
          <a:noFill/>
        </p:spPr>
        <p:txBody>
          <a:bodyPr wrap="square" rtlCol="0">
            <a:spAutoFit/>
          </a:bodyPr>
          <a:lstStyle/>
          <a:p>
            <a:endParaRPr lang="en-PH" sz="3300" dirty="0"/>
          </a:p>
          <a:p>
            <a:r>
              <a:rPr lang="en-PH" sz="3300" dirty="0"/>
              <a:t>It opens a soul-to-soul flow.                  He begins to trust you with his innermost tender feelings and thoughts</a:t>
            </a:r>
            <a:r>
              <a:rPr lang="en-US" sz="3300" b="1" dirty="0"/>
              <a:t>. He sees that you understand what he is feeling and that you are willing to help.</a:t>
            </a:r>
            <a:endParaRPr lang="en-PH" sz="3300" dirty="0"/>
          </a:p>
          <a:p>
            <a:r>
              <a:rPr lang="en-US" sz="3300" b="1" dirty="0"/>
              <a:t> </a:t>
            </a:r>
            <a:endParaRPr lang="en-PH" sz="3300" dirty="0"/>
          </a:p>
          <a:p>
            <a:endParaRPr lang="en-PH" sz="3300" dirty="0"/>
          </a:p>
        </p:txBody>
      </p:sp>
    </p:spTree>
    <p:extLst>
      <p:ext uri="{BB962C8B-B14F-4D97-AF65-F5344CB8AC3E}">
        <p14:creationId xmlns:p14="http://schemas.microsoft.com/office/powerpoint/2010/main" val="2323618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93CA70-ECC4-46D4-A878-0E55B46960B5}"/>
              </a:ext>
            </a:extLst>
          </p:cNvPr>
          <p:cNvSpPr>
            <a:spLocks noGrp="1"/>
          </p:cNvSpPr>
          <p:nvPr>
            <p:ph idx="1"/>
          </p:nvPr>
        </p:nvSpPr>
        <p:spPr>
          <a:xfrm>
            <a:off x="478517" y="671407"/>
            <a:ext cx="11395235" cy="5380716"/>
          </a:xfrm>
        </p:spPr>
        <p:txBody>
          <a:bodyPr>
            <a:noAutofit/>
          </a:bodyPr>
          <a:lstStyle/>
          <a:p>
            <a:pPr marL="0" indent="0">
              <a:buNone/>
            </a:pPr>
            <a:endParaRPr lang="en-US" sz="3800" b="1" dirty="0">
              <a:solidFill>
                <a:srgbClr val="003399"/>
              </a:solidFill>
            </a:endParaRPr>
          </a:p>
          <a:p>
            <a:pPr marL="0" indent="0">
              <a:buNone/>
            </a:pPr>
            <a:r>
              <a:rPr lang="en-US" sz="3800" b="1" dirty="0">
                <a:solidFill>
                  <a:srgbClr val="003399"/>
                </a:solidFill>
              </a:rPr>
              <a:t>       5. Say nothing. </a:t>
            </a:r>
            <a:endParaRPr lang="en-PH" sz="3800" dirty="0">
              <a:solidFill>
                <a:srgbClr val="003399"/>
              </a:solidFill>
            </a:endParaRPr>
          </a:p>
          <a:p>
            <a:pPr marL="0" indent="0">
              <a:buNone/>
            </a:pPr>
            <a:r>
              <a:rPr lang="en-US" sz="3000" dirty="0"/>
              <a:t>Another type of emphatic response.</a:t>
            </a:r>
          </a:p>
          <a:p>
            <a:pPr marL="0" indent="0">
              <a:buNone/>
            </a:pPr>
            <a:r>
              <a:rPr lang="en-US" sz="3000" dirty="0"/>
              <a:t>Sometimes people just need someone to listen.                                                                </a:t>
            </a:r>
          </a:p>
          <a:p>
            <a:pPr marL="0" indent="0">
              <a:buNone/>
            </a:pPr>
            <a:r>
              <a:rPr lang="en-US" sz="3000" dirty="0"/>
              <a:t>It’s also better to be silent than say negative                                                        words. </a:t>
            </a:r>
            <a:endParaRPr lang="en-PH" sz="3000" dirty="0"/>
          </a:p>
          <a:p>
            <a:pPr marL="0" indent="0">
              <a:buNone/>
            </a:pPr>
            <a:r>
              <a:rPr lang="en-US" sz="1200" b="1" dirty="0"/>
              <a:t> </a:t>
            </a:r>
            <a:endParaRPr lang="en-PH" sz="1200" dirty="0"/>
          </a:p>
          <a:p>
            <a:pPr marL="0" indent="0">
              <a:buNone/>
            </a:pPr>
            <a:r>
              <a:rPr lang="en-US" sz="3400" b="1" dirty="0"/>
              <a:t>THE BEST EMPHATIC RESPONSE DEPENDS ON THE SITUATION. </a:t>
            </a:r>
          </a:p>
          <a:p>
            <a:pPr marL="0" indent="0">
              <a:buNone/>
            </a:pPr>
            <a:endParaRPr lang="en-PH" sz="1200" b="1" dirty="0"/>
          </a:p>
          <a:p>
            <a:pPr marL="0" indent="0">
              <a:buNone/>
            </a:pPr>
            <a:r>
              <a:rPr lang="en-PH" sz="3200" b="1" dirty="0">
                <a:solidFill>
                  <a:srgbClr val="C00000"/>
                </a:solidFill>
              </a:rPr>
              <a:t>Empathic listening is a big deposit in the Emotional Bank Account. </a:t>
            </a:r>
          </a:p>
          <a:p>
            <a:pPr marL="0" indent="0">
              <a:buNone/>
            </a:pPr>
            <a:r>
              <a:rPr lang="en-PH" sz="3200" b="1" dirty="0">
                <a:solidFill>
                  <a:srgbClr val="C00000"/>
                </a:solidFill>
              </a:rPr>
              <a:t>It’s deeply therapeutic and healing because it gives a person “psychological air.”</a:t>
            </a:r>
          </a:p>
          <a:p>
            <a:pPr marL="0" indent="0">
              <a:buNone/>
            </a:pPr>
            <a:endParaRPr lang="en-PH" dirty="0"/>
          </a:p>
          <a:p>
            <a:pPr marL="0" indent="0">
              <a:buNone/>
            </a:pPr>
            <a:endParaRPr lang="en-PH" sz="3000" dirty="0"/>
          </a:p>
        </p:txBody>
      </p:sp>
      <p:pic>
        <p:nvPicPr>
          <p:cNvPr id="2" name="Picture 1">
            <a:extLst>
              <a:ext uri="{FF2B5EF4-FFF2-40B4-BE49-F238E27FC236}">
                <a16:creationId xmlns:a16="http://schemas.microsoft.com/office/drawing/2014/main" id="{97EBD886-EEF6-4A10-81C3-8782812B122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r="8307"/>
          <a:stretch/>
        </p:blipFill>
        <p:spPr>
          <a:xfrm>
            <a:off x="8346850" y="671407"/>
            <a:ext cx="3845150" cy="3238171"/>
          </a:xfrm>
          <a:prstGeom prst="rect">
            <a:avLst/>
          </a:prstGeom>
        </p:spPr>
      </p:pic>
    </p:spTree>
    <p:extLst>
      <p:ext uri="{BB962C8B-B14F-4D97-AF65-F5344CB8AC3E}">
        <p14:creationId xmlns:p14="http://schemas.microsoft.com/office/powerpoint/2010/main" val="633470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D56B-3B8A-48AC-9A98-3BB8FBA50B74}"/>
              </a:ext>
            </a:extLst>
          </p:cNvPr>
          <p:cNvSpPr>
            <a:spLocks noGrp="1"/>
          </p:cNvSpPr>
          <p:nvPr>
            <p:ph type="title"/>
          </p:nvPr>
        </p:nvSpPr>
        <p:spPr/>
        <p:txBody>
          <a:bodyPr/>
          <a:lstStyle/>
          <a:p>
            <a:endParaRPr lang="en-PH"/>
          </a:p>
        </p:txBody>
      </p:sp>
      <p:pic>
        <p:nvPicPr>
          <p:cNvPr id="13" name="Content Placeholder 12">
            <a:extLst>
              <a:ext uri="{FF2B5EF4-FFF2-40B4-BE49-F238E27FC236}">
                <a16:creationId xmlns:a16="http://schemas.microsoft.com/office/drawing/2014/main" id="{96747A17-3C12-4C7D-9984-73DAFB6425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72949" cy="6858000"/>
          </a:xfrm>
        </p:spPr>
      </p:pic>
    </p:spTree>
    <p:extLst>
      <p:ext uri="{BB962C8B-B14F-4D97-AF65-F5344CB8AC3E}">
        <p14:creationId xmlns:p14="http://schemas.microsoft.com/office/powerpoint/2010/main" val="1902344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503010" y="1569490"/>
            <a:ext cx="11490779" cy="5924699"/>
          </a:xfrm>
          <a:prstGeom prst="rect">
            <a:avLst/>
          </a:prstGeom>
          <a:noFill/>
        </p:spPr>
        <p:txBody>
          <a:bodyPr wrap="square" rtlCol="0">
            <a:spAutoFit/>
          </a:bodyPr>
          <a:lstStyle/>
          <a:p>
            <a:r>
              <a:rPr lang="en-PH" sz="3200" dirty="0"/>
              <a:t>Next to physical survival, the greatest </a:t>
            </a:r>
          </a:p>
          <a:p>
            <a:r>
              <a:rPr lang="en-PH" sz="3200" dirty="0"/>
              <a:t>need of a human being is </a:t>
            </a:r>
            <a:r>
              <a:rPr lang="en-PH" sz="3200" b="1" dirty="0"/>
              <a:t>psychological </a:t>
            </a:r>
          </a:p>
          <a:p>
            <a:r>
              <a:rPr lang="en-PH" sz="3200" b="1" dirty="0"/>
              <a:t>survival</a:t>
            </a:r>
            <a:r>
              <a:rPr lang="en-PH" sz="3000" dirty="0"/>
              <a:t>—</a:t>
            </a:r>
            <a:r>
              <a:rPr lang="en-PH" sz="3300" b="1" dirty="0">
                <a:solidFill>
                  <a:srgbClr val="C00000"/>
                </a:solidFill>
              </a:rPr>
              <a:t>to be understood, to be </a:t>
            </a:r>
          </a:p>
          <a:p>
            <a:r>
              <a:rPr lang="en-PH" sz="3300" b="1" dirty="0">
                <a:solidFill>
                  <a:srgbClr val="C00000"/>
                </a:solidFill>
              </a:rPr>
              <a:t>affirmed, to be validated, to be </a:t>
            </a:r>
          </a:p>
          <a:p>
            <a:r>
              <a:rPr lang="en-PH" sz="3300" b="1" dirty="0">
                <a:solidFill>
                  <a:srgbClr val="C00000"/>
                </a:solidFill>
              </a:rPr>
              <a:t>appreciated.</a:t>
            </a:r>
          </a:p>
          <a:p>
            <a:endParaRPr lang="en-PH" sz="3000" b="1" dirty="0"/>
          </a:p>
          <a:p>
            <a:r>
              <a:rPr lang="en-PH" sz="3300" b="1" dirty="0"/>
              <a:t>And after that important need is met,                                                             you can then focus on influencing or problem solving.</a:t>
            </a:r>
            <a:endParaRPr lang="en-PH" sz="3000" dirty="0"/>
          </a:p>
          <a:p>
            <a:r>
              <a:rPr lang="en-PH" sz="3000" dirty="0"/>
              <a:t>When he sensed that you understand and you care, he will open up,              and possibly ask for your help and advice.</a:t>
            </a:r>
          </a:p>
          <a:p>
            <a:endParaRPr lang="en-PH" sz="3000" dirty="0"/>
          </a:p>
          <a:p>
            <a:endParaRPr lang="en-PH" sz="3000" dirty="0"/>
          </a:p>
        </p:txBody>
      </p:sp>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3074" name="Picture 2" descr="How to develop your empathy skills | CNN">
            <a:extLst>
              <a:ext uri="{FF2B5EF4-FFF2-40B4-BE49-F238E27FC236}">
                <a16:creationId xmlns:a16="http://schemas.microsoft.com/office/drawing/2014/main" id="{7BFAB6B3-B377-422B-A325-0E0E9953D3D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2420" r="4753"/>
          <a:stretch/>
        </p:blipFill>
        <p:spPr bwMode="auto">
          <a:xfrm>
            <a:off x="7170057" y="1403328"/>
            <a:ext cx="5021943" cy="341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2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Rectangle 3">
            <a:extLst>
              <a:ext uri="{FF2B5EF4-FFF2-40B4-BE49-F238E27FC236}">
                <a16:creationId xmlns:a16="http://schemas.microsoft.com/office/drawing/2014/main" id="{096A24CA-342D-4B2C-ABE6-A1F3E1AFF60C}"/>
              </a:ext>
            </a:extLst>
          </p:cNvPr>
          <p:cNvSpPr/>
          <p:nvPr/>
        </p:nvSpPr>
        <p:spPr>
          <a:xfrm>
            <a:off x="511628" y="1300976"/>
            <a:ext cx="11473543" cy="5847755"/>
          </a:xfrm>
          <a:prstGeom prst="rect">
            <a:avLst/>
          </a:prstGeom>
        </p:spPr>
        <p:txBody>
          <a:bodyPr wrap="square">
            <a:spAutoFit/>
          </a:bodyPr>
          <a:lstStyle/>
          <a:p>
            <a:r>
              <a:rPr lang="en-PH" sz="3200" b="1" dirty="0">
                <a:solidFill>
                  <a:srgbClr val="C00000"/>
                </a:solidFill>
              </a:rPr>
              <a:t>     What a difference </a:t>
            </a:r>
            <a:r>
              <a:rPr lang="en-PH" sz="3200" b="1" dirty="0">
                <a:solidFill>
                  <a:srgbClr val="003399"/>
                </a:solidFill>
              </a:rPr>
              <a:t>real understanding</a:t>
            </a:r>
            <a:r>
              <a:rPr lang="en-PH" sz="3200" b="1" dirty="0">
                <a:solidFill>
                  <a:srgbClr val="C00000"/>
                </a:solidFill>
              </a:rPr>
              <a:t> can make!</a:t>
            </a:r>
            <a:endParaRPr lang="en-PH" sz="3000" dirty="0"/>
          </a:p>
          <a:p>
            <a:r>
              <a:rPr lang="en-PH" sz="2900" b="1" dirty="0"/>
              <a:t>The key is to genuinely seek the welfare of the individual, to listen with empathy, to let the person get to the problem and the solution at his own pace and time. Layer upon layer—it’s like peeling an onion until you get to the soft inner core.</a:t>
            </a:r>
          </a:p>
          <a:p>
            <a:endParaRPr lang="en-PH" sz="2800" dirty="0"/>
          </a:p>
          <a:p>
            <a:r>
              <a:rPr lang="en-PH" sz="2800" dirty="0"/>
              <a:t>When people are really hurting and you really listen with a pure desire to understand, you’ll be amazed how fast they will open up. </a:t>
            </a:r>
            <a:r>
              <a:rPr lang="en-PH" sz="2800" b="1" dirty="0"/>
              <a:t>They want to open up. Children desperately want to open up, even more to their parents than to their peers.   </a:t>
            </a:r>
            <a:r>
              <a:rPr lang="en-PH" sz="2800" dirty="0"/>
              <a:t>And they will, if they feel their parents will love them unconditionally and will be faithful to them afterwards and not judge or ridicule them.</a:t>
            </a:r>
          </a:p>
          <a:p>
            <a:pPr>
              <a:spcAft>
                <a:spcPts val="0"/>
              </a:spcAft>
            </a:pPr>
            <a:endParaRPr lang="en-PH" sz="30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5133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Rectangle 3">
            <a:extLst>
              <a:ext uri="{FF2B5EF4-FFF2-40B4-BE49-F238E27FC236}">
                <a16:creationId xmlns:a16="http://schemas.microsoft.com/office/drawing/2014/main" id="{096A24CA-342D-4B2C-ABE6-A1F3E1AFF60C}"/>
              </a:ext>
            </a:extLst>
          </p:cNvPr>
          <p:cNvSpPr/>
          <p:nvPr/>
        </p:nvSpPr>
        <p:spPr>
          <a:xfrm>
            <a:off x="694268" y="1595021"/>
            <a:ext cx="10960704" cy="5416868"/>
          </a:xfrm>
          <a:prstGeom prst="rect">
            <a:avLst/>
          </a:prstGeom>
        </p:spPr>
        <p:txBody>
          <a:bodyPr wrap="square">
            <a:spAutoFit/>
          </a:bodyPr>
          <a:lstStyle/>
          <a:p>
            <a:r>
              <a:rPr lang="en-US" sz="3500" b="1" dirty="0">
                <a:solidFill>
                  <a:srgbClr val="C00000"/>
                </a:solidFill>
              </a:rPr>
              <a:t>II. THEN SEEK TO BE UNDERSTOOD</a:t>
            </a:r>
            <a:endParaRPr lang="en-PH" sz="3500" dirty="0">
              <a:solidFill>
                <a:srgbClr val="C00000"/>
              </a:solidFill>
            </a:endParaRPr>
          </a:p>
          <a:p>
            <a:r>
              <a:rPr lang="en-US" sz="1200" dirty="0"/>
              <a:t> </a:t>
            </a:r>
            <a:endParaRPr lang="en-PH" sz="1200" dirty="0"/>
          </a:p>
          <a:p>
            <a:r>
              <a:rPr lang="en-US" sz="3400" dirty="0"/>
              <a:t>1) Seek first to understand…   2) </a:t>
            </a:r>
            <a:r>
              <a:rPr lang="en-US" sz="3400" b="1" dirty="0"/>
              <a:t>then to be understood. </a:t>
            </a:r>
            <a:endParaRPr lang="en-PH" sz="3400" dirty="0"/>
          </a:p>
          <a:p>
            <a:r>
              <a:rPr lang="en-US" sz="2500" dirty="0"/>
              <a:t> </a:t>
            </a:r>
            <a:endParaRPr lang="en-PH" sz="2500" dirty="0"/>
          </a:p>
          <a:p>
            <a:r>
              <a:rPr lang="en-US" sz="2900" dirty="0"/>
              <a:t>We define</a:t>
            </a:r>
            <a:r>
              <a:rPr lang="en-US" sz="2900" b="1" dirty="0"/>
              <a:t> maturity </a:t>
            </a:r>
            <a:r>
              <a:rPr lang="en-US" sz="2900" dirty="0"/>
              <a:t>as the balance between </a:t>
            </a:r>
            <a:r>
              <a:rPr lang="en-US" sz="2900" b="1" dirty="0"/>
              <a:t>courage and consideration</a:t>
            </a:r>
            <a:r>
              <a:rPr lang="en-US" sz="2900" dirty="0"/>
              <a:t>.  </a:t>
            </a:r>
            <a:endParaRPr lang="en-PH" sz="2900" dirty="0"/>
          </a:p>
          <a:p>
            <a:r>
              <a:rPr lang="en-US" sz="2900" dirty="0"/>
              <a:t>Seeking to understand requires consideration; </a:t>
            </a:r>
            <a:endParaRPr lang="en-PH" sz="2900" dirty="0"/>
          </a:p>
          <a:p>
            <a:r>
              <a:rPr lang="en-US" sz="2900" dirty="0"/>
              <a:t>seeking to be understood takes courage.</a:t>
            </a:r>
            <a:endParaRPr lang="en-PH" sz="2900" dirty="0"/>
          </a:p>
          <a:p>
            <a:r>
              <a:rPr lang="en-US" sz="2800" dirty="0"/>
              <a:t> </a:t>
            </a:r>
            <a:endParaRPr lang="en-PH" sz="2800" dirty="0"/>
          </a:p>
          <a:p>
            <a:r>
              <a:rPr lang="en-US" sz="2900" dirty="0"/>
              <a:t>In interdependent situations, </a:t>
            </a:r>
            <a:r>
              <a:rPr lang="en-US" sz="2900" b="1" dirty="0"/>
              <a:t>both are needed –</a:t>
            </a:r>
            <a:endParaRPr lang="en-PH" sz="2900" dirty="0"/>
          </a:p>
          <a:p>
            <a:r>
              <a:rPr lang="en-US" sz="3200" b="1" dirty="0"/>
              <a:t> </a:t>
            </a:r>
            <a:r>
              <a:rPr lang="en-US" sz="3700" b="1" dirty="0"/>
              <a:t>to understand and to be understood- </a:t>
            </a:r>
            <a:endParaRPr lang="en-PH" sz="3700" dirty="0"/>
          </a:p>
          <a:p>
            <a:r>
              <a:rPr lang="en-US" sz="3200" b="1" dirty="0">
                <a:solidFill>
                  <a:srgbClr val="003399"/>
                </a:solidFill>
              </a:rPr>
              <a:t>in order to achieve WIN-WIN solution.</a:t>
            </a:r>
            <a:endParaRPr lang="en-PH" sz="3200" dirty="0">
              <a:solidFill>
                <a:srgbClr val="003399"/>
              </a:solidFill>
            </a:endParaRPr>
          </a:p>
          <a:p>
            <a:pPr>
              <a:spcAft>
                <a:spcPts val="0"/>
              </a:spcAft>
            </a:pPr>
            <a:endParaRPr lang="en-PH" sz="28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0833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Rectangle 3">
            <a:extLst>
              <a:ext uri="{FF2B5EF4-FFF2-40B4-BE49-F238E27FC236}">
                <a16:creationId xmlns:a16="http://schemas.microsoft.com/office/drawing/2014/main" id="{096A24CA-342D-4B2C-ABE6-A1F3E1AFF60C}"/>
              </a:ext>
            </a:extLst>
          </p:cNvPr>
          <p:cNvSpPr/>
          <p:nvPr/>
        </p:nvSpPr>
        <p:spPr>
          <a:xfrm>
            <a:off x="333829" y="1053184"/>
            <a:ext cx="11625941" cy="2970044"/>
          </a:xfrm>
          <a:prstGeom prst="rect">
            <a:avLst/>
          </a:prstGeom>
        </p:spPr>
        <p:txBody>
          <a:bodyPr wrap="square">
            <a:spAutoFit/>
          </a:bodyPr>
          <a:lstStyle/>
          <a:p>
            <a:pPr algn="ctr"/>
            <a:r>
              <a:rPr lang="en-US" sz="3500" b="1" dirty="0">
                <a:solidFill>
                  <a:srgbClr val="C00000"/>
                </a:solidFill>
              </a:rPr>
              <a:t>ONE-ON-ONE</a:t>
            </a:r>
            <a:endParaRPr lang="en-PH" sz="3500" dirty="0">
              <a:solidFill>
                <a:srgbClr val="C00000"/>
              </a:solidFill>
            </a:endParaRPr>
          </a:p>
          <a:p>
            <a:r>
              <a:rPr lang="en-US" sz="1200" dirty="0"/>
              <a:t> </a:t>
            </a:r>
            <a:endParaRPr lang="en-PH" sz="1200" dirty="0"/>
          </a:p>
          <a:p>
            <a:r>
              <a:rPr lang="en-US" sz="2800" dirty="0"/>
              <a:t>The more deeply you understand other people, the more you appreciate them. </a:t>
            </a:r>
            <a:endParaRPr lang="en-PH" sz="2800" dirty="0"/>
          </a:p>
          <a:p>
            <a:r>
              <a:rPr lang="en-US" sz="2800" dirty="0"/>
              <a:t>In your </a:t>
            </a:r>
            <a:r>
              <a:rPr lang="en-US" sz="2800" b="1" dirty="0"/>
              <a:t>family, </a:t>
            </a:r>
            <a:r>
              <a:rPr lang="en-US" sz="2800" dirty="0"/>
              <a:t>you can schedule a regular </a:t>
            </a:r>
            <a:r>
              <a:rPr lang="en-US" sz="2800" b="1" u="sng" dirty="0"/>
              <a:t>ONE-ON-ONE conversation</a:t>
            </a:r>
            <a:r>
              <a:rPr lang="en-US" sz="2800" u="sng" dirty="0"/>
              <a:t> </a:t>
            </a:r>
            <a:r>
              <a:rPr lang="en-US" sz="2800" dirty="0"/>
              <a:t>with your spouse, son, or daughter. Same in </a:t>
            </a:r>
            <a:r>
              <a:rPr lang="en-US" sz="2800" b="1" dirty="0"/>
              <a:t>business</a:t>
            </a:r>
            <a:r>
              <a:rPr lang="en-US" sz="2800" dirty="0"/>
              <a:t>, have one-one talk with your employees. Listen to them, understand them.</a:t>
            </a:r>
            <a:endParaRPr lang="en-PH" sz="2800" dirty="0"/>
          </a:p>
          <a:p>
            <a:r>
              <a:rPr lang="en-US" sz="2800" dirty="0"/>
              <a:t>Do it also with </a:t>
            </a:r>
            <a:r>
              <a:rPr lang="en-US" sz="2800" b="1" dirty="0"/>
              <a:t>friends, and within your organization </a:t>
            </a:r>
            <a:r>
              <a:rPr lang="en-US" sz="2800" dirty="0"/>
              <a:t>(like mentorship).</a:t>
            </a:r>
            <a:endParaRPr lang="en-PH" sz="2800" dirty="0"/>
          </a:p>
        </p:txBody>
      </p:sp>
      <p:pic>
        <p:nvPicPr>
          <p:cNvPr id="12290" name="Picture 2" descr="What's Missing When Husbands Talk with Wives?">
            <a:extLst>
              <a:ext uri="{FF2B5EF4-FFF2-40B4-BE49-F238E27FC236}">
                <a16:creationId xmlns:a16="http://schemas.microsoft.com/office/drawing/2014/main" id="{8FE03A9A-3062-4CF5-BFA8-137CAA272F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
          <a:stretch/>
        </p:blipFill>
        <p:spPr bwMode="auto">
          <a:xfrm>
            <a:off x="0" y="4221025"/>
            <a:ext cx="4412343" cy="232228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oving mother and child holding hands talking sitting on sofa Stock Photo -  Alamy">
            <a:extLst>
              <a:ext uri="{FF2B5EF4-FFF2-40B4-BE49-F238E27FC236}">
                <a16:creationId xmlns:a16="http://schemas.microsoft.com/office/drawing/2014/main" id="{839DB7E3-66A5-4843-81F2-10EBA436D3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14" b="4064"/>
          <a:stretch/>
        </p:blipFill>
        <p:spPr bwMode="auto">
          <a:xfrm>
            <a:off x="4637434" y="4221025"/>
            <a:ext cx="3361092" cy="2388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he Dynamics of the Relation of Employee and Boss | Mr. Business Magazine">
            <a:extLst>
              <a:ext uri="{FF2B5EF4-FFF2-40B4-BE49-F238E27FC236}">
                <a16:creationId xmlns:a16="http://schemas.microsoft.com/office/drawing/2014/main" id="{6EA7DB9F-0011-4FCC-9E9F-4275ED59AF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508" b="17883"/>
          <a:stretch/>
        </p:blipFill>
        <p:spPr bwMode="auto">
          <a:xfrm>
            <a:off x="8187813" y="4221025"/>
            <a:ext cx="3771957" cy="2474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72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
        <p:nvSpPr>
          <p:cNvPr id="4" name="Rectangle 3">
            <a:extLst>
              <a:ext uri="{FF2B5EF4-FFF2-40B4-BE49-F238E27FC236}">
                <a16:creationId xmlns:a16="http://schemas.microsoft.com/office/drawing/2014/main" id="{096A24CA-342D-4B2C-ABE6-A1F3E1AFF60C}"/>
              </a:ext>
            </a:extLst>
          </p:cNvPr>
          <p:cNvSpPr/>
          <p:nvPr/>
        </p:nvSpPr>
        <p:spPr>
          <a:xfrm>
            <a:off x="435429" y="3665218"/>
            <a:ext cx="11625941" cy="3262432"/>
          </a:xfrm>
          <a:prstGeom prst="rect">
            <a:avLst/>
          </a:prstGeom>
        </p:spPr>
        <p:txBody>
          <a:bodyPr wrap="square">
            <a:spAutoFit/>
          </a:bodyPr>
          <a:lstStyle/>
          <a:p>
            <a:r>
              <a:rPr lang="en-US" sz="2800" b="1" dirty="0"/>
              <a:t> </a:t>
            </a:r>
            <a:endParaRPr lang="en-PH" sz="2800" b="1" dirty="0"/>
          </a:p>
          <a:p>
            <a:r>
              <a:rPr lang="en-US" sz="3200" b="1" dirty="0"/>
              <a:t>When you listen, you learn. You give them the psychological air.  </a:t>
            </a:r>
            <a:endParaRPr lang="en-PH" sz="3200" b="1" dirty="0"/>
          </a:p>
          <a:p>
            <a:r>
              <a:rPr lang="en-US" sz="3000" b="1" dirty="0">
                <a:solidFill>
                  <a:srgbClr val="003399"/>
                </a:solidFill>
              </a:rPr>
              <a:t>When you really deeply understand each other, we open the door to creative solutions and third alternatives.  </a:t>
            </a:r>
            <a:r>
              <a:rPr lang="en-US" sz="3000" dirty="0"/>
              <a:t>Our differences are no longer stumbling block to communication and progress.  Instead, this become the stepping stone to </a:t>
            </a:r>
            <a:r>
              <a:rPr lang="en-US" sz="3000" b="1" dirty="0"/>
              <a:t>synergy </a:t>
            </a:r>
            <a:r>
              <a:rPr lang="en-US" sz="3000" dirty="0"/>
              <a:t>(Habit 6). </a:t>
            </a:r>
            <a:endParaRPr lang="en-PH" sz="3000" dirty="0"/>
          </a:p>
          <a:p>
            <a:pPr>
              <a:spcAft>
                <a:spcPts val="0"/>
              </a:spcAft>
            </a:pPr>
            <a:endParaRPr lang="en-PH" sz="28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5" name="Picture 6" descr="6,300+ Two Friends Talking Serious Stock Photos, Pictures &amp; Royalty-Free  Images - iStock | Running, Happy family">
            <a:extLst>
              <a:ext uri="{FF2B5EF4-FFF2-40B4-BE49-F238E27FC236}">
                <a16:creationId xmlns:a16="http://schemas.microsoft.com/office/drawing/2014/main" id="{CE7307D2-8EB6-46C4-A0C1-A4C0FC934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834" y="1189391"/>
            <a:ext cx="4088766" cy="272584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ATHER/SON CONVERSATION — God's Other Ways">
            <a:extLst>
              <a:ext uri="{FF2B5EF4-FFF2-40B4-BE49-F238E27FC236}">
                <a16:creationId xmlns:a16="http://schemas.microsoft.com/office/drawing/2014/main" id="{0E57769D-2C76-40B6-8D41-F355069C7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0285" y="1189391"/>
            <a:ext cx="4088766" cy="269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52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5" name="Mastering the Art of Listening_ Habit 5 from 7 Habits of Highly Effective People">
            <a:hlinkClick r:id="" action="ppaction://media"/>
            <a:extLst>
              <a:ext uri="{FF2B5EF4-FFF2-40B4-BE49-F238E27FC236}">
                <a16:creationId xmlns:a16="http://schemas.microsoft.com/office/drawing/2014/main" id="{CCA3A37F-0B5D-4497-9D96-9AB7F4B9B34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98283"/>
          </a:xfrm>
          <a:prstGeom prst="rect">
            <a:avLst/>
          </a:prstGeom>
        </p:spPr>
      </p:pic>
    </p:spTree>
    <p:extLst>
      <p:ext uri="{BB962C8B-B14F-4D97-AF65-F5344CB8AC3E}">
        <p14:creationId xmlns:p14="http://schemas.microsoft.com/office/powerpoint/2010/main" val="35623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409376-F718-47F9-B379-28862F1C059A}"/>
              </a:ext>
            </a:extLst>
          </p:cNvPr>
          <p:cNvSpPr txBox="1"/>
          <p:nvPr/>
        </p:nvSpPr>
        <p:spPr>
          <a:xfrm>
            <a:off x="1092069" y="1375202"/>
            <a:ext cx="10848815" cy="5216813"/>
          </a:xfrm>
          <a:prstGeom prst="rect">
            <a:avLst/>
          </a:prstGeom>
          <a:noFill/>
        </p:spPr>
        <p:txBody>
          <a:bodyPr wrap="square" rtlCol="0">
            <a:spAutoFit/>
          </a:bodyPr>
          <a:lstStyle/>
          <a:p>
            <a:r>
              <a:rPr lang="en-US" sz="4000" b="1" dirty="0"/>
              <a:t>COMMUNICATION</a:t>
            </a:r>
            <a:r>
              <a:rPr lang="en-US" sz="3500" dirty="0"/>
              <a:t> is the most important skill in life.</a:t>
            </a:r>
            <a:r>
              <a:rPr lang="en-US" sz="3500" b="1" dirty="0"/>
              <a:t> </a:t>
            </a:r>
            <a:endParaRPr lang="en-PH" sz="3500" dirty="0"/>
          </a:p>
          <a:p>
            <a:r>
              <a:rPr lang="en-US" sz="1200" b="1" dirty="0"/>
              <a:t> </a:t>
            </a:r>
            <a:endParaRPr lang="en-PH" sz="1200" dirty="0"/>
          </a:p>
          <a:p>
            <a:r>
              <a:rPr lang="en-PH" sz="3500" b="1" dirty="0">
                <a:solidFill>
                  <a:srgbClr val="C00000"/>
                </a:solidFill>
              </a:rPr>
              <a:t>   We spend most of our waking hours communicating – </a:t>
            </a:r>
          </a:p>
          <a:p>
            <a:endParaRPr lang="en-PH" sz="1200" b="1" dirty="0">
              <a:solidFill>
                <a:srgbClr val="C00000"/>
              </a:solidFill>
            </a:endParaRPr>
          </a:p>
          <a:p>
            <a:endParaRPr lang="en-PH" sz="1200" b="1" dirty="0">
              <a:solidFill>
                <a:srgbClr val="C00000"/>
              </a:solidFill>
            </a:endParaRPr>
          </a:p>
          <a:p>
            <a:pPr marL="571500" indent="-571500">
              <a:buFont typeface="Wingdings" panose="05000000000000000000" pitchFamily="2" charset="2"/>
              <a:buChar char="ü"/>
            </a:pPr>
            <a:r>
              <a:rPr lang="en-PH" sz="3800" b="1" dirty="0"/>
              <a:t>Reading</a:t>
            </a:r>
          </a:p>
          <a:p>
            <a:pPr marL="571500" indent="-571500">
              <a:buFont typeface="Wingdings" panose="05000000000000000000" pitchFamily="2" charset="2"/>
              <a:buChar char="ü"/>
            </a:pPr>
            <a:r>
              <a:rPr lang="en-PH" sz="3800" b="1" dirty="0"/>
              <a:t>Writing</a:t>
            </a:r>
          </a:p>
          <a:p>
            <a:pPr marL="571500" indent="-571500">
              <a:buFont typeface="Wingdings" panose="05000000000000000000" pitchFamily="2" charset="2"/>
              <a:buChar char="ü"/>
            </a:pPr>
            <a:r>
              <a:rPr lang="en-PH" sz="3800" b="1" dirty="0"/>
              <a:t>Speaking</a:t>
            </a:r>
          </a:p>
          <a:p>
            <a:pPr marL="571500" indent="-571500">
              <a:buFont typeface="Wingdings" panose="05000000000000000000" pitchFamily="2" charset="2"/>
              <a:buChar char="ü"/>
            </a:pPr>
            <a:r>
              <a:rPr lang="en-PH" sz="3800" b="1" dirty="0"/>
              <a:t>Listening</a:t>
            </a:r>
          </a:p>
          <a:p>
            <a:r>
              <a:rPr lang="en-PH" sz="3500" b="1" dirty="0"/>
              <a:t> </a:t>
            </a:r>
            <a:endParaRPr lang="en-PH" sz="3500" dirty="0"/>
          </a:p>
          <a:p>
            <a:r>
              <a:rPr lang="en-PH" sz="3500" dirty="0"/>
              <a:t>These are the 4 Basic types of Communication.</a:t>
            </a:r>
          </a:p>
        </p:txBody>
      </p:sp>
      <p:pic>
        <p:nvPicPr>
          <p:cNvPr id="1026" name="Picture 2" descr="How to learn English to enhance your career scope? - K-12 Experts">
            <a:extLst>
              <a:ext uri="{FF2B5EF4-FFF2-40B4-BE49-F238E27FC236}">
                <a16:creationId xmlns:a16="http://schemas.microsoft.com/office/drawing/2014/main" id="{A21CEE8F-14B9-4A45-AF91-F37ECBC4A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820" y="2799533"/>
            <a:ext cx="7638426" cy="296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347271" y="1525630"/>
            <a:ext cx="11103564" cy="5078313"/>
          </a:xfrm>
          <a:prstGeom prst="rect">
            <a:avLst/>
          </a:prstGeom>
          <a:noFill/>
        </p:spPr>
        <p:txBody>
          <a:bodyPr wrap="square" rtlCol="0">
            <a:spAutoFit/>
          </a:bodyPr>
          <a:lstStyle/>
          <a:p>
            <a:r>
              <a:rPr lang="en-PH" sz="3500" b="1" dirty="0"/>
              <a:t>       But consider this: </a:t>
            </a:r>
            <a:endParaRPr lang="en-PH" sz="3500" dirty="0"/>
          </a:p>
          <a:p>
            <a:r>
              <a:rPr lang="en-PH" sz="3500" dirty="0"/>
              <a:t>We spend years learning how to </a:t>
            </a:r>
            <a:r>
              <a:rPr lang="en-PH" sz="3500" b="1" dirty="0"/>
              <a:t>read, write</a:t>
            </a:r>
            <a:r>
              <a:rPr lang="en-PH" sz="3500" dirty="0"/>
              <a:t>, and </a:t>
            </a:r>
            <a:r>
              <a:rPr lang="en-PH" sz="3500" b="1" dirty="0"/>
              <a:t>speak.</a:t>
            </a:r>
            <a:r>
              <a:rPr lang="en-PH" sz="3500" dirty="0"/>
              <a:t> </a:t>
            </a:r>
            <a:br>
              <a:rPr lang="en-PH" sz="3200" dirty="0"/>
            </a:br>
            <a:r>
              <a:rPr lang="en-PH" sz="4200" dirty="0">
                <a:solidFill>
                  <a:srgbClr val="003399"/>
                </a:solidFill>
              </a:rPr>
              <a:t>BUT WHAT ABOUT </a:t>
            </a:r>
            <a:r>
              <a:rPr lang="en-PH" sz="4200" b="1" dirty="0">
                <a:solidFill>
                  <a:srgbClr val="003399"/>
                </a:solidFill>
              </a:rPr>
              <a:t>LISTENING?</a:t>
            </a:r>
            <a:r>
              <a:rPr lang="en-PH" sz="4200" dirty="0">
                <a:solidFill>
                  <a:srgbClr val="003399"/>
                </a:solidFill>
              </a:rPr>
              <a:t> </a:t>
            </a:r>
          </a:p>
          <a:p>
            <a:r>
              <a:rPr lang="en-PH" sz="3200" dirty="0"/>
              <a:t> </a:t>
            </a:r>
          </a:p>
          <a:p>
            <a:r>
              <a:rPr lang="en-US" sz="3500" dirty="0"/>
              <a:t>Have we trained ourselves or did anybody teach us                               to LISTEN so that we really, deeply understand others?</a:t>
            </a:r>
            <a:endParaRPr lang="en-PH" sz="3500" dirty="0"/>
          </a:p>
          <a:p>
            <a:r>
              <a:rPr lang="en-PH" sz="3200" dirty="0"/>
              <a:t> </a:t>
            </a:r>
          </a:p>
          <a:p>
            <a:r>
              <a:rPr lang="en-US" sz="3600" b="1" dirty="0"/>
              <a:t>Habit 5: Seek first to understand, then to be understood </a:t>
            </a:r>
            <a:endParaRPr lang="en-PH" sz="3600" b="1" dirty="0"/>
          </a:p>
          <a:p>
            <a:r>
              <a:rPr lang="en-US" sz="3500" b="1" dirty="0"/>
              <a:t>is about </a:t>
            </a:r>
            <a:r>
              <a:rPr lang="en-US" sz="4200" b="1" dirty="0">
                <a:solidFill>
                  <a:srgbClr val="C00000"/>
                </a:solidFill>
              </a:rPr>
              <a:t>LISTENING BEFORE WE SPEAK. </a:t>
            </a:r>
            <a:endParaRPr lang="en-PH" sz="4200" b="1" dirty="0">
              <a:solidFill>
                <a:srgbClr val="C00000"/>
              </a:solidFill>
            </a:endParaRPr>
          </a:p>
        </p:txBody>
      </p:sp>
      <p:pic>
        <p:nvPicPr>
          <p:cNvPr id="3" name="Picture 2">
            <a:extLst>
              <a:ext uri="{FF2B5EF4-FFF2-40B4-BE49-F238E27FC236}">
                <a16:creationId xmlns:a16="http://schemas.microsoft.com/office/drawing/2014/main" id="{4F0CA1FC-FDCE-464C-AC07-29AA6F64F5C2}"/>
              </a:ext>
            </a:extLst>
          </p:cNvPr>
          <p:cNvPicPr>
            <a:picLocks noChangeAspect="1"/>
          </p:cNvPicPr>
          <p:nvPr/>
        </p:nvPicPr>
        <p:blipFill>
          <a:blip r:embed="rId2"/>
          <a:stretch>
            <a:fillRect/>
          </a:stretch>
        </p:blipFill>
        <p:spPr>
          <a:xfrm>
            <a:off x="10258588" y="2942914"/>
            <a:ext cx="1991468" cy="2243743"/>
          </a:xfrm>
          <a:prstGeom prst="rect">
            <a:avLst/>
          </a:prstGeom>
        </p:spPr>
      </p:pic>
    </p:spTree>
    <p:extLst>
      <p:ext uri="{BB962C8B-B14F-4D97-AF65-F5344CB8AC3E}">
        <p14:creationId xmlns:p14="http://schemas.microsoft.com/office/powerpoint/2010/main" val="3379842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576775" y="936008"/>
            <a:ext cx="11615225" cy="5816977"/>
          </a:xfrm>
          <a:prstGeom prst="rect">
            <a:avLst/>
          </a:prstGeom>
          <a:noFill/>
        </p:spPr>
        <p:txBody>
          <a:bodyPr wrap="square" rtlCol="0">
            <a:spAutoFit/>
          </a:bodyPr>
          <a:lstStyle/>
          <a:p>
            <a:pPr algn="ctr"/>
            <a:r>
              <a:rPr lang="en-US" sz="3800" b="1" dirty="0">
                <a:solidFill>
                  <a:srgbClr val="C00000"/>
                </a:solidFill>
              </a:rPr>
              <a:t>   LISTENING</a:t>
            </a:r>
            <a:r>
              <a:rPr lang="en-US" sz="3200" b="1" dirty="0">
                <a:solidFill>
                  <a:srgbClr val="C00000"/>
                </a:solidFill>
              </a:rPr>
              <a:t> IS THE BEGINNING OF UNDERSTANDING</a:t>
            </a:r>
          </a:p>
          <a:p>
            <a:pPr algn="ctr"/>
            <a:endParaRPr lang="en-PH" sz="1000" dirty="0">
              <a:solidFill>
                <a:srgbClr val="C00000"/>
              </a:solidFill>
            </a:endParaRPr>
          </a:p>
          <a:p>
            <a:r>
              <a:rPr lang="en-US" sz="3200" b="1" dirty="0"/>
              <a:t>Listening is to deeply understand another human being from                     that individual’s own frame of reference.</a:t>
            </a:r>
            <a:endParaRPr lang="en-PH" sz="3200" b="1" dirty="0"/>
          </a:p>
          <a:p>
            <a:r>
              <a:rPr lang="en-US" sz="1200" dirty="0"/>
              <a:t> </a:t>
            </a:r>
            <a:endParaRPr lang="en-PH" sz="1200" dirty="0"/>
          </a:p>
          <a:p>
            <a:r>
              <a:rPr lang="en-US" sz="2800" i="1" dirty="0"/>
              <a:t>“But unless I open up with you, unless you understand me and my unique situation and feeling, you won’t know how to advise or counsel me.                  What you say is good and fine, but it does not really help me.”</a:t>
            </a:r>
            <a:endParaRPr lang="en-PH" sz="2800" i="1" dirty="0"/>
          </a:p>
          <a:p>
            <a:r>
              <a:rPr lang="en-US" sz="1200" i="1" dirty="0"/>
              <a:t> </a:t>
            </a:r>
            <a:endParaRPr lang="en-PH" sz="1200" i="1" dirty="0"/>
          </a:p>
          <a:p>
            <a:r>
              <a:rPr lang="en-US" sz="2800" i="1" dirty="0"/>
              <a:t>“</a:t>
            </a:r>
            <a:r>
              <a:rPr lang="en-PH" sz="2800" i="1" dirty="0"/>
              <a:t>You may say you care about and appreciate me… But how can you appreciate me when you don’t even understand me? All I have are your words, and I can’t trust words.”</a:t>
            </a:r>
          </a:p>
          <a:p>
            <a:r>
              <a:rPr lang="en-PH" sz="1200" i="1" dirty="0"/>
              <a:t> </a:t>
            </a:r>
          </a:p>
          <a:p>
            <a:r>
              <a:rPr lang="en-PH" sz="2800" i="1" dirty="0"/>
              <a:t>“Unless you acknowledge my uniqueness, I’m not going to be influenced by your advice.”</a:t>
            </a:r>
          </a:p>
        </p:txBody>
      </p:sp>
    </p:spTree>
    <p:extLst>
      <p:ext uri="{BB962C8B-B14F-4D97-AF65-F5344CB8AC3E}">
        <p14:creationId xmlns:p14="http://schemas.microsoft.com/office/powerpoint/2010/main" val="382066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672547" y="1227459"/>
            <a:ext cx="11201400" cy="5324535"/>
          </a:xfrm>
          <a:prstGeom prst="rect">
            <a:avLst/>
          </a:prstGeom>
          <a:noFill/>
        </p:spPr>
        <p:txBody>
          <a:bodyPr wrap="square" rtlCol="0">
            <a:spAutoFit/>
          </a:bodyPr>
          <a:lstStyle/>
          <a:p>
            <a:r>
              <a:rPr lang="en-US" sz="2800" b="1" dirty="0"/>
              <a:t>         </a:t>
            </a:r>
            <a:r>
              <a:rPr lang="en-US" sz="3200" b="1" dirty="0"/>
              <a:t>IF YOU WANT TO INTERACT </a:t>
            </a:r>
            <a:r>
              <a:rPr lang="en-US" sz="3200" b="1" u="sng" dirty="0"/>
              <a:t>EFFECTIVELY</a:t>
            </a:r>
            <a:r>
              <a:rPr lang="en-US" sz="3200" b="1" dirty="0"/>
              <a:t> WITH SOMEONE</a:t>
            </a:r>
            <a:r>
              <a:rPr lang="en-US" sz="3200" dirty="0"/>
              <a:t> </a:t>
            </a:r>
            <a:r>
              <a:rPr lang="en-US" sz="3000" dirty="0"/>
              <a:t>– your spouse, child, neighbor, boss, coworker, friend </a:t>
            </a:r>
            <a:r>
              <a:rPr lang="en-US" sz="3000" b="1" dirty="0"/>
              <a:t>-  you need to understand them first. </a:t>
            </a:r>
            <a:r>
              <a:rPr lang="en-US" sz="3000" dirty="0"/>
              <a:t>That is through </a:t>
            </a:r>
            <a:r>
              <a:rPr lang="en-US" sz="4000" b="1" dirty="0">
                <a:solidFill>
                  <a:srgbClr val="C00000"/>
                </a:solidFill>
              </a:rPr>
              <a:t>EMPHATIC LISTENING.</a:t>
            </a:r>
            <a:endParaRPr lang="en-PH" sz="4000" dirty="0">
              <a:solidFill>
                <a:srgbClr val="C00000"/>
              </a:solidFill>
            </a:endParaRPr>
          </a:p>
          <a:p>
            <a:r>
              <a:rPr lang="en-US" dirty="0"/>
              <a:t> </a:t>
            </a:r>
            <a:endParaRPr lang="en-PH" dirty="0"/>
          </a:p>
          <a:p>
            <a:r>
              <a:rPr lang="en-PH" sz="3000" b="1" dirty="0"/>
              <a:t>Empathic</a:t>
            </a:r>
            <a:r>
              <a:rPr lang="en-PH" sz="2500" dirty="0"/>
              <a:t> (from </a:t>
            </a:r>
            <a:r>
              <a:rPr lang="en-PH" sz="2500" i="1" dirty="0"/>
              <a:t>empathy</a:t>
            </a:r>
            <a:r>
              <a:rPr lang="en-PH" sz="2500" dirty="0"/>
              <a:t>)</a:t>
            </a:r>
            <a:r>
              <a:rPr lang="en-PH" sz="3000" b="1" dirty="0"/>
              <a:t> listening </a:t>
            </a:r>
            <a:r>
              <a:rPr lang="en-PH" sz="2800" dirty="0"/>
              <a:t>means entering the other person’s world… seeing the world the way they see the world, understanding their thoughts, perspective and feelings.</a:t>
            </a:r>
          </a:p>
          <a:p>
            <a:endParaRPr lang="en-PH" sz="1200" dirty="0"/>
          </a:p>
          <a:p>
            <a:pPr marL="342900" indent="-342900">
              <a:buFont typeface="Arial" panose="020B0604020202020204" pitchFamily="34" charset="0"/>
              <a:buChar char="•"/>
            </a:pPr>
            <a:r>
              <a:rPr lang="en-US" sz="2800" dirty="0"/>
              <a:t>It means not just listening with your ears, but                                                               more importantly with your eyes and your heart. </a:t>
            </a:r>
          </a:p>
          <a:p>
            <a:endParaRPr lang="en-PH" sz="1200" dirty="0"/>
          </a:p>
          <a:p>
            <a:pPr marL="342900" indent="-342900">
              <a:buFont typeface="Arial" panose="020B0604020202020204" pitchFamily="34" charset="0"/>
              <a:buChar char="•"/>
            </a:pPr>
            <a:r>
              <a:rPr lang="en-US" sz="2800" dirty="0"/>
              <a:t>You listen for feeling, for meaning, for behavior. </a:t>
            </a:r>
          </a:p>
          <a:p>
            <a:r>
              <a:rPr lang="en-US" sz="2800" b="1" dirty="0"/>
              <a:t>This will help us understand the underlying issues.</a:t>
            </a:r>
            <a:endParaRPr lang="en-PH" sz="2800" b="1" dirty="0"/>
          </a:p>
        </p:txBody>
      </p:sp>
      <p:pic>
        <p:nvPicPr>
          <p:cNvPr id="1026" name="Picture 2" descr="How to Create a Positive and Meaningful Morning Meeting! - Susan Jones  Teaching">
            <a:extLst>
              <a:ext uri="{FF2B5EF4-FFF2-40B4-BE49-F238E27FC236}">
                <a16:creationId xmlns:a16="http://schemas.microsoft.com/office/drawing/2014/main" id="{B6693A60-832F-4DAE-BE59-76EB0E10D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43" b="1832"/>
          <a:stretch/>
        </p:blipFill>
        <p:spPr bwMode="auto">
          <a:xfrm>
            <a:off x="8348869" y="4054580"/>
            <a:ext cx="3869635" cy="28696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62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585107" y="1550781"/>
            <a:ext cx="11326585" cy="4785926"/>
          </a:xfrm>
          <a:prstGeom prst="rect">
            <a:avLst/>
          </a:prstGeom>
          <a:noFill/>
        </p:spPr>
        <p:txBody>
          <a:bodyPr wrap="square" rtlCol="0">
            <a:spAutoFit/>
          </a:bodyPr>
          <a:lstStyle/>
          <a:p>
            <a:r>
              <a:rPr lang="en-PH" sz="3400" dirty="0"/>
              <a:t>   When a person speaks, we are usually “listening”                                       at one of </a:t>
            </a:r>
            <a:r>
              <a:rPr lang="en-PH" sz="3400" b="1" dirty="0"/>
              <a:t>four levels. </a:t>
            </a:r>
          </a:p>
          <a:p>
            <a:endParaRPr lang="en-PH" sz="3300" dirty="0">
              <a:solidFill>
                <a:srgbClr val="003399"/>
              </a:solidFill>
            </a:endParaRPr>
          </a:p>
          <a:p>
            <a:r>
              <a:rPr lang="en-PH" sz="3400" b="1" i="1" dirty="0">
                <a:solidFill>
                  <a:srgbClr val="003399"/>
                </a:solidFill>
              </a:rPr>
              <a:t>1. Ignoring </a:t>
            </a:r>
            <a:r>
              <a:rPr lang="en-PH" sz="3400" b="1" dirty="0">
                <a:solidFill>
                  <a:srgbClr val="003399"/>
                </a:solidFill>
              </a:rPr>
              <a:t>another person, </a:t>
            </a:r>
            <a:r>
              <a:rPr lang="en-PH" sz="3400" dirty="0"/>
              <a:t>not really listening at all. </a:t>
            </a:r>
          </a:p>
          <a:p>
            <a:r>
              <a:rPr lang="en-PH" sz="3400" b="1" dirty="0">
                <a:solidFill>
                  <a:srgbClr val="C00000"/>
                </a:solidFill>
              </a:rPr>
              <a:t>2.  </a:t>
            </a:r>
            <a:r>
              <a:rPr lang="en-PH" sz="3400" b="1" i="1" dirty="0">
                <a:solidFill>
                  <a:srgbClr val="C00000"/>
                </a:solidFill>
              </a:rPr>
              <a:t>Pretending</a:t>
            </a:r>
            <a:r>
              <a:rPr lang="en-PH" sz="3400" b="1" dirty="0">
                <a:solidFill>
                  <a:srgbClr val="C00000"/>
                </a:solidFill>
              </a:rPr>
              <a:t>. </a:t>
            </a:r>
            <a:r>
              <a:rPr lang="en-PH" sz="3400" dirty="0"/>
              <a:t>“Yeah. Uh-huh. Right.” </a:t>
            </a:r>
          </a:p>
          <a:p>
            <a:pPr marL="514350" indent="-514350">
              <a:buAutoNum type="arabicPeriod" startAt="3"/>
            </a:pPr>
            <a:r>
              <a:rPr lang="en-PH" sz="3400" b="1" i="1" dirty="0">
                <a:solidFill>
                  <a:srgbClr val="003399"/>
                </a:solidFill>
              </a:rPr>
              <a:t>Selective listening</a:t>
            </a:r>
            <a:r>
              <a:rPr lang="en-PH" sz="3400" b="1" dirty="0">
                <a:solidFill>
                  <a:srgbClr val="003399"/>
                </a:solidFill>
              </a:rPr>
              <a:t>, </a:t>
            </a:r>
            <a:r>
              <a:rPr lang="en-PH" sz="3400" dirty="0"/>
              <a:t>hearing only certain parts of the    </a:t>
            </a:r>
          </a:p>
          <a:p>
            <a:r>
              <a:rPr lang="en-PH" sz="3400" dirty="0"/>
              <a:t>     conversation. </a:t>
            </a:r>
          </a:p>
          <a:p>
            <a:pPr marL="514350" indent="-514350">
              <a:buAutoNum type="arabicPeriod" startAt="4"/>
            </a:pPr>
            <a:r>
              <a:rPr lang="en-PH" sz="3400" b="1" i="1" dirty="0">
                <a:solidFill>
                  <a:srgbClr val="C00000"/>
                </a:solidFill>
              </a:rPr>
              <a:t>Attentive listening</a:t>
            </a:r>
            <a:r>
              <a:rPr lang="en-PH" sz="3400" b="1" dirty="0">
                <a:solidFill>
                  <a:srgbClr val="C00000"/>
                </a:solidFill>
              </a:rPr>
              <a:t>, </a:t>
            </a:r>
            <a:r>
              <a:rPr lang="en-PH" sz="3400" dirty="0"/>
              <a:t>paying attention and focusing energy on the words that are being said. </a:t>
            </a:r>
          </a:p>
        </p:txBody>
      </p:sp>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spTree>
    <p:extLst>
      <p:ext uri="{BB962C8B-B14F-4D97-AF65-F5344CB8AC3E}">
        <p14:creationId xmlns:p14="http://schemas.microsoft.com/office/powerpoint/2010/main" val="7069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585107" y="1059902"/>
            <a:ext cx="11326585" cy="6709529"/>
          </a:xfrm>
          <a:prstGeom prst="rect">
            <a:avLst/>
          </a:prstGeom>
          <a:noFill/>
        </p:spPr>
        <p:txBody>
          <a:bodyPr wrap="square" rtlCol="0">
            <a:spAutoFit/>
          </a:bodyPr>
          <a:lstStyle/>
          <a:p>
            <a:endParaRPr lang="en-PH" sz="3500" dirty="0"/>
          </a:p>
          <a:p>
            <a:r>
              <a:rPr lang="en-PH" sz="3500" dirty="0"/>
              <a:t>But very few of us ever practice this </a:t>
            </a:r>
            <a:r>
              <a:rPr lang="en-PH" sz="3500" b="1" dirty="0">
                <a:solidFill>
                  <a:srgbClr val="C00000"/>
                </a:solidFill>
              </a:rPr>
              <a:t>5th level</a:t>
            </a:r>
            <a:r>
              <a:rPr lang="en-PH" sz="3500" dirty="0">
                <a:solidFill>
                  <a:srgbClr val="C00000"/>
                </a:solidFill>
              </a:rPr>
              <a:t>,                                        the highest form of listening, </a:t>
            </a:r>
          </a:p>
          <a:p>
            <a:r>
              <a:rPr lang="en-PH" sz="3500" b="1" dirty="0">
                <a:solidFill>
                  <a:srgbClr val="C00000"/>
                </a:solidFill>
              </a:rPr>
              <a:t>which is </a:t>
            </a:r>
            <a:r>
              <a:rPr lang="en-PH" sz="4000" b="1" dirty="0">
                <a:solidFill>
                  <a:srgbClr val="C00000"/>
                </a:solidFill>
              </a:rPr>
              <a:t>EMPATHIC LISTENING.  </a:t>
            </a:r>
          </a:p>
          <a:p>
            <a:r>
              <a:rPr lang="en-PH" sz="3500" b="1" dirty="0"/>
              <a:t>That is, listening with intent to </a:t>
            </a:r>
          </a:p>
          <a:p>
            <a:r>
              <a:rPr lang="en-PH" sz="3500" b="1" dirty="0"/>
              <a:t>understand, to really understand </a:t>
            </a:r>
          </a:p>
          <a:p>
            <a:r>
              <a:rPr lang="en-PH" sz="3500" b="1" dirty="0"/>
              <a:t>from the other person’s point of </a:t>
            </a:r>
          </a:p>
          <a:p>
            <a:r>
              <a:rPr lang="en-PH" sz="3500" b="1" dirty="0"/>
              <a:t>view.  </a:t>
            </a:r>
          </a:p>
          <a:p>
            <a:endParaRPr lang="en-PH" sz="3500" b="1" dirty="0"/>
          </a:p>
          <a:p>
            <a:r>
              <a:rPr lang="en-PH" sz="4000" b="1" dirty="0">
                <a:solidFill>
                  <a:srgbClr val="0000CC"/>
                </a:solidFill>
              </a:rPr>
              <a:t>This creates o</a:t>
            </a:r>
            <a:r>
              <a:rPr lang="en-US" sz="4000" b="1" dirty="0" err="1">
                <a:solidFill>
                  <a:srgbClr val="0000CC"/>
                </a:solidFill>
              </a:rPr>
              <a:t>penness</a:t>
            </a:r>
            <a:r>
              <a:rPr lang="en-US" sz="4000" b="1" dirty="0">
                <a:solidFill>
                  <a:srgbClr val="0000CC"/>
                </a:solidFill>
              </a:rPr>
              <a:t>, trust, and confidence.</a:t>
            </a:r>
            <a:endParaRPr lang="en-PH" sz="4000" b="1" dirty="0">
              <a:solidFill>
                <a:srgbClr val="0000CC"/>
              </a:solidFill>
            </a:endParaRPr>
          </a:p>
          <a:p>
            <a:endParaRPr lang="en-PH" sz="3500" dirty="0"/>
          </a:p>
          <a:p>
            <a:endParaRPr lang="en-PH" sz="3500" dirty="0"/>
          </a:p>
        </p:txBody>
      </p:sp>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F12D8A47-3D0D-4F91-B354-7159607BFC95}"/>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4343" r="3136"/>
          <a:stretch/>
        </p:blipFill>
        <p:spPr>
          <a:xfrm>
            <a:off x="7223578" y="2355872"/>
            <a:ext cx="4866821" cy="3442226"/>
          </a:xfrm>
          <a:prstGeom prst="rect">
            <a:avLst/>
          </a:prstGeom>
          <a:ln>
            <a:noFill/>
          </a:ln>
          <a:effectLst>
            <a:softEdge rad="112500"/>
          </a:effectLst>
        </p:spPr>
      </p:pic>
    </p:spTree>
    <p:extLst>
      <p:ext uri="{BB962C8B-B14F-4D97-AF65-F5344CB8AC3E}">
        <p14:creationId xmlns:p14="http://schemas.microsoft.com/office/powerpoint/2010/main" val="396977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90A54-870D-47B0-94A8-A4A6B085FFE6}"/>
              </a:ext>
            </a:extLst>
          </p:cNvPr>
          <p:cNvSpPr txBox="1"/>
          <p:nvPr/>
        </p:nvSpPr>
        <p:spPr>
          <a:xfrm>
            <a:off x="216737" y="1292028"/>
            <a:ext cx="11201400" cy="2508379"/>
          </a:xfrm>
          <a:prstGeom prst="rect">
            <a:avLst/>
          </a:prstGeom>
          <a:noFill/>
        </p:spPr>
        <p:txBody>
          <a:bodyPr wrap="square" rtlCol="0">
            <a:spAutoFit/>
          </a:bodyPr>
          <a:lstStyle/>
          <a:p>
            <a:r>
              <a:rPr lang="en-US" sz="4000" b="1" dirty="0">
                <a:solidFill>
                  <a:srgbClr val="FF0000"/>
                </a:solidFill>
              </a:rPr>
              <a:t>          Sympathy vs. Empathy</a:t>
            </a:r>
          </a:p>
          <a:p>
            <a:endParaRPr lang="en-PH" sz="1500" dirty="0"/>
          </a:p>
          <a:p>
            <a:r>
              <a:rPr lang="en-US" sz="3200" b="1" dirty="0"/>
              <a:t>Sympathy</a:t>
            </a:r>
            <a:r>
              <a:rPr lang="en-US" sz="3200" dirty="0"/>
              <a:t> is feeling sorry for someone</a:t>
            </a:r>
          </a:p>
          <a:p>
            <a:r>
              <a:rPr lang="en-US" sz="3200" dirty="0"/>
              <a:t>                    else’s misfortune</a:t>
            </a:r>
          </a:p>
          <a:p>
            <a:r>
              <a:rPr lang="en-US" sz="3200" b="1" dirty="0"/>
              <a:t>Empathy</a:t>
            </a:r>
            <a:r>
              <a:rPr lang="en-US" sz="3200" dirty="0"/>
              <a:t> is understanding and sharing their feelings</a:t>
            </a:r>
            <a:endParaRPr lang="en-PH" sz="3200" dirty="0"/>
          </a:p>
        </p:txBody>
      </p:sp>
      <p:sp>
        <p:nvSpPr>
          <p:cNvPr id="3" name="AutoShape 2" descr="Sympathy VS Empathy | Clarity Clinic">
            <a:extLst>
              <a:ext uri="{FF2B5EF4-FFF2-40B4-BE49-F238E27FC236}">
                <a16:creationId xmlns:a16="http://schemas.microsoft.com/office/drawing/2014/main" id="{8F8004B3-E832-4551-8354-49224C8D65A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4" name="Picture 3">
            <a:extLst>
              <a:ext uri="{FF2B5EF4-FFF2-40B4-BE49-F238E27FC236}">
                <a16:creationId xmlns:a16="http://schemas.microsoft.com/office/drawing/2014/main" id="{F7B02ED7-96B1-48FB-A04F-044F847C47F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r="5204"/>
          <a:stretch/>
        </p:blipFill>
        <p:spPr>
          <a:xfrm>
            <a:off x="9952378" y="535489"/>
            <a:ext cx="2239622" cy="2508378"/>
          </a:xfrm>
          <a:prstGeom prst="rect">
            <a:avLst/>
          </a:prstGeom>
        </p:spPr>
      </p:pic>
      <p:pic>
        <p:nvPicPr>
          <p:cNvPr id="5" name="Picture 4">
            <a:extLst>
              <a:ext uri="{FF2B5EF4-FFF2-40B4-BE49-F238E27FC236}">
                <a16:creationId xmlns:a16="http://schemas.microsoft.com/office/drawing/2014/main" id="{8EEE9FE4-D9EF-4034-99E7-C1E67205A76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664066" y="527229"/>
            <a:ext cx="2359348" cy="2516638"/>
          </a:xfrm>
          <a:prstGeom prst="rect">
            <a:avLst/>
          </a:prstGeom>
        </p:spPr>
      </p:pic>
      <p:grpSp>
        <p:nvGrpSpPr>
          <p:cNvPr id="10" name="Group 9">
            <a:extLst>
              <a:ext uri="{FF2B5EF4-FFF2-40B4-BE49-F238E27FC236}">
                <a16:creationId xmlns:a16="http://schemas.microsoft.com/office/drawing/2014/main" id="{36FF9AA0-EAAD-4CFA-8A69-53FDA0305D5A}"/>
              </a:ext>
            </a:extLst>
          </p:cNvPr>
          <p:cNvGrpSpPr/>
          <p:nvPr/>
        </p:nvGrpSpPr>
        <p:grpSpPr>
          <a:xfrm>
            <a:off x="0" y="3867922"/>
            <a:ext cx="12192000" cy="2904565"/>
            <a:chOff x="784171" y="4267480"/>
            <a:chExt cx="10633966" cy="2590520"/>
          </a:xfrm>
        </p:grpSpPr>
        <p:pic>
          <p:nvPicPr>
            <p:cNvPr id="9" name="Picture 4" descr="How to Improve Empathy Skills?: Proven Techniques for Success - Oratory Club">
              <a:extLst>
                <a:ext uri="{FF2B5EF4-FFF2-40B4-BE49-F238E27FC236}">
                  <a16:creationId xmlns:a16="http://schemas.microsoft.com/office/drawing/2014/main" id="{4A002C30-EDB1-42C3-977D-89206A623D9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3042" b="7616"/>
            <a:stretch/>
          </p:blipFill>
          <p:spPr bwMode="auto">
            <a:xfrm>
              <a:off x="784171" y="4814047"/>
              <a:ext cx="10623658" cy="204395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11AB890-C9AF-4440-BA50-839F57A24E25}"/>
                </a:ext>
              </a:extLst>
            </p:cNvPr>
            <p:cNvGrpSpPr/>
            <p:nvPr/>
          </p:nvGrpSpPr>
          <p:grpSpPr>
            <a:xfrm>
              <a:off x="784171" y="4267480"/>
              <a:ext cx="10633966" cy="592827"/>
              <a:chOff x="784171" y="4267480"/>
              <a:chExt cx="10633966" cy="592827"/>
            </a:xfrm>
          </p:grpSpPr>
          <p:pic>
            <p:nvPicPr>
              <p:cNvPr id="6" name="Picture 5">
                <a:extLst>
                  <a:ext uri="{FF2B5EF4-FFF2-40B4-BE49-F238E27FC236}">
                    <a16:creationId xmlns:a16="http://schemas.microsoft.com/office/drawing/2014/main" id="{73D50EE7-31AB-4E8C-8DB3-F18C0A8BB105}"/>
                  </a:ext>
                </a:extLst>
              </p:cNvPr>
              <p:cNvPicPr>
                <a:picLocks noChangeAspect="1"/>
              </p:cNvPicPr>
              <p:nvPr/>
            </p:nvPicPr>
            <p:blipFill>
              <a:blip r:embed="rId7"/>
              <a:stretch>
                <a:fillRect/>
              </a:stretch>
            </p:blipFill>
            <p:spPr>
              <a:xfrm>
                <a:off x="7661814" y="4287561"/>
                <a:ext cx="3756323" cy="572746"/>
              </a:xfrm>
              <a:prstGeom prst="rect">
                <a:avLst/>
              </a:prstGeom>
            </p:spPr>
          </p:pic>
          <p:pic>
            <p:nvPicPr>
              <p:cNvPr id="7" name="Picture 6">
                <a:extLst>
                  <a:ext uri="{FF2B5EF4-FFF2-40B4-BE49-F238E27FC236}">
                    <a16:creationId xmlns:a16="http://schemas.microsoft.com/office/drawing/2014/main" id="{243B2780-F5F6-4BFC-AE44-091A51B854A7}"/>
                  </a:ext>
                </a:extLst>
              </p:cNvPr>
              <p:cNvPicPr>
                <a:picLocks noChangeAspect="1"/>
              </p:cNvPicPr>
              <p:nvPr/>
            </p:nvPicPr>
            <p:blipFill>
              <a:blip r:embed="rId8"/>
              <a:stretch>
                <a:fillRect/>
              </a:stretch>
            </p:blipFill>
            <p:spPr>
              <a:xfrm>
                <a:off x="784171" y="4267480"/>
                <a:ext cx="6877644" cy="546568"/>
              </a:xfrm>
              <a:prstGeom prst="rect">
                <a:avLst/>
              </a:prstGeom>
            </p:spPr>
          </p:pic>
        </p:grpSp>
      </p:grpSp>
    </p:spTree>
    <p:extLst>
      <p:ext uri="{BB962C8B-B14F-4D97-AF65-F5344CB8AC3E}">
        <p14:creationId xmlns:p14="http://schemas.microsoft.com/office/powerpoint/2010/main" val="1339854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1322</TotalTime>
  <Words>815</Words>
  <Application>Microsoft Office PowerPoint</Application>
  <PresentationFormat>Widescreen</PresentationFormat>
  <Paragraphs>161</Paragraphs>
  <Slides>25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DengXian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55</cp:revision>
  <dcterms:created xsi:type="dcterms:W3CDTF">2025-05-09T08:13:33Z</dcterms:created>
  <dcterms:modified xsi:type="dcterms:W3CDTF">2025-09-25T14:47:58Z</dcterms:modified>
</cp:coreProperties>
</file>